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6818B-51DB-4591-A4EE-DF2F0522B4F7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23B30-BCB0-4DEA-9CDD-8CD974ADD6A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72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23B30-BCB0-4DEA-9CDD-8CD974ADD6A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3602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7F07-8168-A06F-0416-9274EBA83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41707-8733-E54D-1987-99BFFA85C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4B4AB-1765-649F-3D82-FDA581E70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A2E1A-F9A5-32FD-2E3F-6B0D2C55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333F9-EAA0-C6CD-E906-07A51AA9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6993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C7A74-DB58-D65F-862B-C9E1B0B2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63CCAC-A74A-6665-FC13-035B8969A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6D72-C149-702A-6887-D72C862D7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7C030-4068-A1D4-5702-4C4FC289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2BC12-8AD2-E847-D628-7B2336FB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507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527974-35D3-4C5B-1AF7-23011C323F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27608C-6CED-8DDD-02A4-DFCD5228C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C3534-1DCC-A131-4D8C-E04056FFF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3D34E-9EDA-AF3A-A253-35098630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DC361-93CD-E66E-3E3A-FA4B6890D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502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C0D99-AA26-03B2-A819-132F88032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AD78-4FD1-24D6-4397-E4A666602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F0360-CED5-4B9C-545A-4A211D5CB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5C70D-06C7-49D1-0409-EA168930D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EFB3A-6076-67E9-9515-F325065BB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347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BF826-6D43-6577-0D0F-7FF187BFF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A8F88-FF46-9BA9-49AB-37E59C5D0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DD68F-4AC3-9930-182B-2D80233E8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C896E-3873-4BF6-6C68-9BF70CE28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3E227-F41C-DBEE-A76D-EBB131975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212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24A55-789D-41D6-DC55-053EAECA3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B63B1-3994-62DA-AF44-5142BDE97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8D618-5468-EA60-AA1D-6F0634CEA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DEEAB-E9C1-DDE1-B8B3-3BDB5D26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7543C-646D-3A34-A9DD-DA32830A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FF9E6-D691-389D-51EC-08B02901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745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31E3-A4D8-70D3-976F-F1A60CB61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09443-FCA8-D1C0-E437-30699D79C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E70E9-99AF-AC68-24D7-B7877DD86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FDA45A-648A-A799-A066-29AEA9DEC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D3977-35F6-EE02-EF07-0085E09B5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C87547-F0DC-7840-EBD8-A4B1EECE9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1A93D-0225-AC2C-9426-1FE16AE22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F9F56A-2424-4548-CAF2-D785FF654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484AC-DD83-8B77-6D39-58CCBF1C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0C1D8-11D0-B5EF-5831-7946C3573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8C6C27-A0A3-2FCC-71BD-95325291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41CFC-F3C6-0064-23C9-9E0926C7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194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1DFE29-47D3-47E4-03DC-004DEF4C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4703B3-6496-25EE-4F0B-A0E7AE8AB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A97A1-C212-E7ED-352C-522A11FC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505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D005-2621-57D4-1F21-D0F0A501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FC8A7-0E19-F502-4AC7-8CFACA438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490D4-D14D-1035-7541-76A4D954B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F4E14-03B1-8E9B-94A0-C3B6C466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A1157-6562-39B5-039D-144F7516E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9DC3D-95B2-C33D-3971-AEB27526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228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02173-A6EA-D036-B689-8DE5CAF1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A7FCC-F421-9C8E-1D15-375BA93300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F84CBE-77A9-59A3-4409-EA26FC369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6AD29B-F65F-9881-BC78-CF9327A18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21FEC-49C0-667A-4B2D-7B5A434F7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09698-5A6B-9314-F93B-47CE8CEC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699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EB392F-E5C2-D5A3-DD03-EA871A398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7C9FA-B2C4-1299-E90C-2481B12C2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76274-748E-1DC4-2669-5B0C5B1D0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270D4F-970F-4581-A037-8CAAFA26F7DD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0AF3-328B-2AC6-2C47-2FB506633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1E19F-7C61-3E5E-EF27-CD84B99A6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464EF-9E84-4CD7-B048-5CEDA3F59D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695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jpg"/><Relationship Id="rId39" Type="http://schemas.openxmlformats.org/officeDocument/2006/relationships/image" Target="../media/image37.jpg"/><Relationship Id="rId21" Type="http://schemas.openxmlformats.org/officeDocument/2006/relationships/image" Target="../media/image19.jpg"/><Relationship Id="rId34" Type="http://schemas.openxmlformats.org/officeDocument/2006/relationships/image" Target="../media/image32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jpg"/><Relationship Id="rId33" Type="http://schemas.openxmlformats.org/officeDocument/2006/relationships/image" Target="../media/image31.jpg"/><Relationship Id="rId38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g"/><Relationship Id="rId29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jpg"/><Relationship Id="rId32" Type="http://schemas.openxmlformats.org/officeDocument/2006/relationships/image" Target="../media/image30.jpg"/><Relationship Id="rId37" Type="http://schemas.openxmlformats.org/officeDocument/2006/relationships/image" Target="../media/image35.jp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g"/><Relationship Id="rId28" Type="http://schemas.openxmlformats.org/officeDocument/2006/relationships/image" Target="../media/image26.jpg"/><Relationship Id="rId36" Type="http://schemas.openxmlformats.org/officeDocument/2006/relationships/image" Target="../media/image34.jp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jp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jpg"/><Relationship Id="rId27" Type="http://schemas.openxmlformats.org/officeDocument/2006/relationships/image" Target="../media/image25.jpg"/><Relationship Id="rId30" Type="http://schemas.openxmlformats.org/officeDocument/2006/relationships/image" Target="../media/image28.jpg"/><Relationship Id="rId35" Type="http://schemas.openxmlformats.org/officeDocument/2006/relationships/image" Target="../media/image33.jpg"/><Relationship Id="rId8" Type="http://schemas.openxmlformats.org/officeDocument/2006/relationships/image" Target="../media/image6.png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5F9B9636-FF83-F444-31F6-69ED00531EBE}"/>
              </a:ext>
            </a:extLst>
          </p:cNvPr>
          <p:cNvSpPr/>
          <p:nvPr/>
        </p:nvSpPr>
        <p:spPr>
          <a:xfrm>
            <a:off x="1787521" y="36000"/>
            <a:ext cx="8568000" cy="1980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AU" sz="600" dirty="0">
              <a:solidFill>
                <a:schemeClr val="tx1"/>
              </a:solidFill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D7EA7C04-2005-243D-282B-CA29DFAF4E63}"/>
              </a:ext>
            </a:extLst>
          </p:cNvPr>
          <p:cNvSpPr/>
          <p:nvPr/>
        </p:nvSpPr>
        <p:spPr>
          <a:xfrm>
            <a:off x="78060" y="2065786"/>
            <a:ext cx="1620000" cy="1260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팀 소개아</a:t>
            </a:r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비게일 </a:t>
            </a:r>
            <a:r>
              <a:rPr lang="en-US" altLang="ko-KR" sz="600" dirty="0">
                <a:solidFill>
                  <a:schemeClr val="tx1"/>
                </a:solidFill>
              </a:rPr>
              <a:t>'</a:t>
            </a:r>
            <a:r>
              <a:rPr lang="ko-KR" altLang="en-US" sz="600" dirty="0">
                <a:solidFill>
                  <a:schemeClr val="tx1"/>
                </a:solidFill>
              </a:rPr>
              <a:t>미친 과학자</a:t>
            </a:r>
            <a:r>
              <a:rPr lang="en-US" altLang="ko-KR" sz="600" dirty="0">
                <a:solidFill>
                  <a:schemeClr val="tx1"/>
                </a:solidFill>
              </a:rPr>
              <a:t>' </a:t>
            </a:r>
            <a:r>
              <a:rPr lang="ko-KR" altLang="en-US" sz="600" dirty="0">
                <a:solidFill>
                  <a:schemeClr val="tx1"/>
                </a:solidFill>
              </a:rPr>
              <a:t>브라운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파이썬 개발자</a:t>
            </a:r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앨리라 </a:t>
            </a:r>
            <a:r>
              <a:rPr lang="en-US" altLang="ko-KR" sz="600" dirty="0">
                <a:solidFill>
                  <a:schemeClr val="tx1"/>
                </a:solidFill>
              </a:rPr>
              <a:t>'</a:t>
            </a:r>
            <a:r>
              <a:rPr lang="ko-KR" altLang="en-US" sz="600" dirty="0">
                <a:solidFill>
                  <a:schemeClr val="tx1"/>
                </a:solidFill>
              </a:rPr>
              <a:t>관광객</a:t>
            </a:r>
            <a:r>
              <a:rPr lang="en-US" altLang="ko-KR" sz="600" dirty="0">
                <a:solidFill>
                  <a:schemeClr val="tx1"/>
                </a:solidFill>
              </a:rPr>
              <a:t>' </a:t>
            </a:r>
            <a:r>
              <a:rPr lang="ko-KR" altLang="en-US" sz="600" dirty="0">
                <a:solidFill>
                  <a:schemeClr val="tx1"/>
                </a:solidFill>
              </a:rPr>
              <a:t>플레밍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포스터 </a:t>
            </a:r>
            <a:r>
              <a:rPr lang="en-US" altLang="ko-KR" sz="600" dirty="0">
                <a:solidFill>
                  <a:schemeClr val="tx1"/>
                </a:solidFill>
              </a:rPr>
              <a:t>&amp; </a:t>
            </a:r>
            <a:r>
              <a:rPr lang="ko-KR" altLang="en-US" sz="600" dirty="0">
                <a:solidFill>
                  <a:schemeClr val="tx1"/>
                </a:solidFill>
              </a:rPr>
              <a:t>비디오 디자이너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만능</a:t>
            </a:r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엔지니어에밀리 </a:t>
            </a:r>
            <a:r>
              <a:rPr lang="en-US" altLang="ko-KR" sz="600" dirty="0">
                <a:solidFill>
                  <a:schemeClr val="tx1"/>
                </a:solidFill>
              </a:rPr>
              <a:t>'</a:t>
            </a:r>
            <a:r>
              <a:rPr lang="ko-KR" altLang="en-US" sz="600" dirty="0">
                <a:solidFill>
                  <a:schemeClr val="tx1"/>
                </a:solidFill>
              </a:rPr>
              <a:t>또 다른 관광객</a:t>
            </a:r>
            <a:r>
              <a:rPr lang="en-US" altLang="ko-KR" sz="600" dirty="0">
                <a:solidFill>
                  <a:schemeClr val="tx1"/>
                </a:solidFill>
              </a:rPr>
              <a:t>' </a:t>
            </a:r>
            <a:r>
              <a:rPr lang="ko-KR" altLang="en-US" sz="600" dirty="0">
                <a:solidFill>
                  <a:schemeClr val="tx1"/>
                </a:solidFill>
              </a:rPr>
              <a:t>스코필드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로봇 </a:t>
            </a:r>
            <a:r>
              <a:rPr lang="en-US" altLang="ko-KR" sz="600" dirty="0">
                <a:solidFill>
                  <a:schemeClr val="tx1"/>
                </a:solidFill>
              </a:rPr>
              <a:t>&amp; </a:t>
            </a:r>
            <a:r>
              <a:rPr lang="ko-KR" altLang="en-US" sz="600" dirty="0">
                <a:solidFill>
                  <a:schemeClr val="tx1"/>
                </a:solidFill>
              </a:rPr>
              <a:t>소품 의상 담당</a:t>
            </a:r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마들렌 </a:t>
            </a:r>
            <a:r>
              <a:rPr lang="en-US" altLang="ko-KR" sz="600" dirty="0">
                <a:solidFill>
                  <a:schemeClr val="tx1"/>
                </a:solidFill>
              </a:rPr>
              <a:t>'</a:t>
            </a:r>
            <a:r>
              <a:rPr lang="ko-KR" altLang="en-US" sz="600" dirty="0">
                <a:solidFill>
                  <a:schemeClr val="tx1"/>
                </a:solidFill>
              </a:rPr>
              <a:t>가이드</a:t>
            </a:r>
            <a:r>
              <a:rPr lang="en-US" altLang="ko-KR" sz="600" dirty="0">
                <a:solidFill>
                  <a:schemeClr val="tx1"/>
                </a:solidFill>
              </a:rPr>
              <a:t>' </a:t>
            </a:r>
            <a:r>
              <a:rPr lang="ko-KR" altLang="en-US" sz="600" dirty="0">
                <a:solidFill>
                  <a:schemeClr val="tx1"/>
                </a:solidFill>
              </a:rPr>
              <a:t>반 멜로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플라스크 </a:t>
            </a:r>
            <a:r>
              <a:rPr lang="en-US" altLang="ko-KR" sz="600" dirty="0">
                <a:solidFill>
                  <a:schemeClr val="tx1"/>
                </a:solidFill>
              </a:rPr>
              <a:t>&amp; </a:t>
            </a:r>
            <a:r>
              <a:rPr lang="ko-KR" altLang="en-US" sz="600" dirty="0">
                <a:solidFill>
                  <a:schemeClr val="tx1"/>
                </a:solidFill>
              </a:rPr>
              <a:t>웹 개발자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하드웨어 코디네이터</a:t>
            </a:r>
            <a:endParaRPr lang="en-US" altLang="ko-KR" sz="600" dirty="0">
              <a:solidFill>
                <a:schemeClr val="tx1"/>
              </a:solidFill>
            </a:endParaRPr>
          </a:p>
          <a:p>
            <a:pPr marL="180975" lvl="1"/>
            <a:r>
              <a:rPr lang="ko-KR" altLang="en-US" sz="600" dirty="0">
                <a:solidFill>
                  <a:schemeClr val="tx1"/>
                </a:solidFill>
              </a:rPr>
              <a:t>더스틴 </a:t>
            </a:r>
            <a:r>
              <a:rPr lang="en-US" altLang="ko-KR" sz="600" dirty="0">
                <a:solidFill>
                  <a:schemeClr val="tx1"/>
                </a:solidFill>
              </a:rPr>
              <a:t>'</a:t>
            </a:r>
            <a:r>
              <a:rPr lang="ko-KR" altLang="en-US" sz="600" dirty="0">
                <a:solidFill>
                  <a:schemeClr val="tx1"/>
                </a:solidFill>
              </a:rPr>
              <a:t>그레이디 오웬</a:t>
            </a:r>
            <a:r>
              <a:rPr lang="en-US" altLang="ko-KR" sz="600" dirty="0">
                <a:solidFill>
                  <a:schemeClr val="tx1"/>
                </a:solidFill>
              </a:rPr>
              <a:t>' </a:t>
            </a:r>
            <a:r>
              <a:rPr lang="ko-KR" altLang="en-US" sz="600" dirty="0">
                <a:solidFill>
                  <a:schemeClr val="tx1"/>
                </a:solidFill>
              </a:rPr>
              <a:t>워드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로봇 </a:t>
            </a:r>
            <a:r>
              <a:rPr lang="en-US" altLang="ko-KR" sz="600" dirty="0">
                <a:solidFill>
                  <a:schemeClr val="tx1"/>
                </a:solidFill>
              </a:rPr>
              <a:t>&amp; </a:t>
            </a:r>
            <a:r>
              <a:rPr lang="ko-KR" altLang="en-US" sz="600" dirty="0">
                <a:solidFill>
                  <a:schemeClr val="tx1"/>
                </a:solidFill>
              </a:rPr>
              <a:t>소품 제작자</a:t>
            </a:r>
            <a:endParaRPr lang="en-AU" sz="600" dirty="0">
              <a:solidFill>
                <a:schemeClr val="tx1"/>
              </a:solidFill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23839200-54C4-5E22-81C8-F48DCC5E9AF6}"/>
              </a:ext>
            </a:extLst>
          </p:cNvPr>
          <p:cNvSpPr/>
          <p:nvPr/>
        </p:nvSpPr>
        <p:spPr>
          <a:xfrm>
            <a:off x="72000" y="3386665"/>
            <a:ext cx="1620000" cy="1512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>
                <a:solidFill>
                  <a:schemeClr val="tx1"/>
                </a:solidFill>
              </a:rPr>
              <a:t>‘우르릉’ 원정</a:t>
            </a:r>
            <a:endParaRPr lang="en-US" altLang="ko-KR" sz="500" dirty="0">
              <a:solidFill>
                <a:schemeClr val="tx1"/>
              </a:solidFill>
            </a:endParaRPr>
          </a:p>
          <a:p>
            <a:r>
              <a:rPr lang="ko-KR" altLang="en-US" sz="500" dirty="0">
                <a:solidFill>
                  <a:schemeClr val="tx1"/>
                </a:solidFill>
              </a:rPr>
              <a:t>쥬라기 공원 여행이 완전한 재난으</a:t>
            </a:r>
            <a:endParaRPr lang="en-US" altLang="ko-KR" sz="500" dirty="0">
              <a:solidFill>
                <a:schemeClr val="tx1"/>
              </a:solidFill>
            </a:endParaRPr>
          </a:p>
          <a:p>
            <a:r>
              <a:rPr lang="ko-KR" altLang="en-US" sz="500" dirty="0">
                <a:solidFill>
                  <a:schemeClr val="tx1"/>
                </a:solidFill>
              </a:rPr>
              <a:t>로 끝난 후</a:t>
            </a:r>
            <a:r>
              <a:rPr lang="en-US" altLang="ko-KR" sz="500" dirty="0">
                <a:solidFill>
                  <a:schemeClr val="tx1"/>
                </a:solidFill>
              </a:rPr>
              <a:t>, </a:t>
            </a:r>
            <a:r>
              <a:rPr lang="ko-KR" altLang="en-US" sz="500" dirty="0">
                <a:solidFill>
                  <a:schemeClr val="tx1"/>
                </a:solidFill>
              </a:rPr>
              <a:t>관광객들은 이제 단순한 </a:t>
            </a:r>
            <a:endParaRPr lang="en-US" altLang="ko-KR" sz="500" dirty="0">
              <a:solidFill>
                <a:schemeClr val="tx1"/>
              </a:solidFill>
            </a:endParaRPr>
          </a:p>
          <a:p>
            <a:r>
              <a:rPr lang="ko-KR" altLang="en-US" sz="500" dirty="0">
                <a:solidFill>
                  <a:schemeClr val="tx1"/>
                </a:solidFill>
              </a:rPr>
              <a:t>또 하루를 보내기 위해 이슬라 프리</a:t>
            </a:r>
            <a:endParaRPr lang="en-US" altLang="ko-KR" sz="500" dirty="0">
              <a:solidFill>
                <a:schemeClr val="tx1"/>
              </a:solidFill>
            </a:endParaRPr>
          </a:p>
          <a:p>
            <a:r>
              <a:rPr lang="ko-KR" altLang="en-US" sz="500" dirty="0">
                <a:solidFill>
                  <a:schemeClr val="tx1"/>
                </a:solidFill>
              </a:rPr>
              <a:t>미스에 준비하며</a:t>
            </a:r>
            <a:r>
              <a:rPr lang="en-US" altLang="ko-KR" sz="500" dirty="0">
                <a:solidFill>
                  <a:schemeClr val="tx1"/>
                </a:solidFill>
              </a:rPr>
              <a:t>, </a:t>
            </a:r>
            <a:r>
              <a:rPr lang="ko-KR" altLang="en-US" sz="500" dirty="0">
                <a:solidFill>
                  <a:schemeClr val="tx1"/>
                </a:solidFill>
              </a:rPr>
              <a:t>가이드와 함께 쥬라식 킹덤 지프를 타고 공원 과학자의 주의 깊은 관찰 아래 움직인다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그들은 브라키오사우루스에게 먹이를 주고 화장실 휴식을 즐긴다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하지만 티라노사우루스가 탈출하여 화장실을 엉망으로 만든다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공원 모노레일을 타고 여정을 계속하면서</a:t>
            </a:r>
            <a:r>
              <a:rPr lang="en-US" altLang="ko-KR" sz="500" dirty="0">
                <a:solidFill>
                  <a:schemeClr val="tx1"/>
                </a:solidFill>
              </a:rPr>
              <a:t>, </a:t>
            </a:r>
            <a:r>
              <a:rPr lang="ko-KR" altLang="en-US" sz="500" dirty="0">
                <a:solidFill>
                  <a:schemeClr val="tx1"/>
                </a:solidFill>
              </a:rPr>
              <a:t>그들은 해안에 도착하여 모사사우루스의 먹이 먹는 모습을 보고 숨을 멈춘다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안타깝게도 이번에는 인도미누스 렉스가 나타난다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그레이디와 그의 사랑스러운 랩터가 이를 막아내고</a:t>
            </a:r>
            <a:r>
              <a:rPr lang="en-US" altLang="ko-KR" sz="500" dirty="0">
                <a:solidFill>
                  <a:schemeClr val="tx1"/>
                </a:solidFill>
              </a:rPr>
              <a:t>, </a:t>
            </a:r>
            <a:r>
              <a:rPr lang="ko-KR" altLang="en-US" sz="500" dirty="0">
                <a:solidFill>
                  <a:schemeClr val="tx1"/>
                </a:solidFill>
              </a:rPr>
              <a:t>그는 햄스터 볼을 타고 구른다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이것이 끝일까</a:t>
            </a:r>
            <a:r>
              <a:rPr lang="en-US" altLang="ko-KR" sz="500" dirty="0">
                <a:solidFill>
                  <a:schemeClr val="tx1"/>
                </a:solidFill>
              </a:rPr>
              <a:t>? </a:t>
            </a:r>
            <a:r>
              <a:rPr lang="ko-KR" altLang="en-US" sz="500" dirty="0">
                <a:solidFill>
                  <a:schemeClr val="tx1"/>
                </a:solidFill>
              </a:rPr>
              <a:t>분명히 아니다</a:t>
            </a:r>
            <a:r>
              <a:rPr lang="en-US" altLang="ko-KR" sz="500" dirty="0">
                <a:solidFill>
                  <a:schemeClr val="tx1"/>
                </a:solidFill>
              </a:rPr>
              <a:t>! </a:t>
            </a:r>
            <a:r>
              <a:rPr lang="ko-KR" altLang="en-US" sz="500" dirty="0">
                <a:solidFill>
                  <a:schemeClr val="tx1"/>
                </a:solidFill>
              </a:rPr>
              <a:t>티라노사우루스가 랩터와 함께 </a:t>
            </a:r>
            <a:r>
              <a:rPr lang="en-US" altLang="ko-KR" sz="500" dirty="0">
                <a:solidFill>
                  <a:schemeClr val="tx1"/>
                </a:solidFill>
              </a:rPr>
              <a:t>I-</a:t>
            </a:r>
            <a:r>
              <a:rPr lang="ko-KR" altLang="en-US" sz="500" dirty="0">
                <a:solidFill>
                  <a:schemeClr val="tx1"/>
                </a:solidFill>
              </a:rPr>
              <a:t>렉스를 쫓아낸다</a:t>
            </a:r>
            <a:r>
              <a:rPr lang="en-US" altLang="ko-KR" sz="500" dirty="0">
                <a:solidFill>
                  <a:schemeClr val="tx1"/>
                </a:solidFill>
              </a:rPr>
              <a:t>. </a:t>
            </a:r>
            <a:r>
              <a:rPr lang="ko-KR" altLang="en-US" sz="500" dirty="0">
                <a:solidFill>
                  <a:schemeClr val="tx1"/>
                </a:solidFill>
              </a:rPr>
              <a:t>그 후 다른 모사사우루스에게 공격당하고</a:t>
            </a:r>
            <a:r>
              <a:rPr lang="en-US" altLang="ko-KR" sz="500" dirty="0">
                <a:solidFill>
                  <a:schemeClr val="tx1"/>
                </a:solidFill>
              </a:rPr>
              <a:t>, </a:t>
            </a:r>
            <a:r>
              <a:rPr lang="ko-KR" altLang="en-US" sz="500" dirty="0">
                <a:solidFill>
                  <a:schemeClr val="tx1"/>
                </a:solidFill>
              </a:rPr>
              <a:t>프테라노돈은 날아가고 화산이 폭발한다</a:t>
            </a:r>
            <a:r>
              <a:rPr lang="en-US" altLang="ko-KR" sz="500" dirty="0">
                <a:solidFill>
                  <a:schemeClr val="tx1"/>
                </a:solidFill>
              </a:rPr>
              <a:t>...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AD39099D-312F-422D-806B-B01968B40352}"/>
              </a:ext>
            </a:extLst>
          </p:cNvPr>
          <p:cNvSpPr/>
          <p:nvPr/>
        </p:nvSpPr>
        <p:spPr>
          <a:xfrm>
            <a:off x="10480241" y="5127441"/>
            <a:ext cx="1620000" cy="1692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ko-KR" altLang="en-US" sz="500" dirty="0">
                <a:solidFill>
                  <a:schemeClr val="tx1"/>
                </a:solidFill>
                <a:latin typeface="Jurassic Park" panose="020B0603050302020204" pitchFamily="34" charset="0"/>
              </a:rPr>
              <a:t>후원사 및 지원자</a:t>
            </a:r>
            <a:endParaRPr lang="en-US" altLang="ko-KR" sz="500" dirty="0">
              <a:solidFill>
                <a:schemeClr val="tx1"/>
              </a:solidFill>
              <a:latin typeface="Jurassic Park" panose="020B06030503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4RO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Central State Signs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CQ University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Girl Guides Rockhampton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Lighthouse Christian School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Michelle Landry MP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/>
                </a:solidFill>
              </a:rPr>
              <a:t> Millennium  Collectables  &amp; Comics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/>
                </a:solidFill>
              </a:rPr>
              <a:t> Mr V STEAM with Bricks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/>
                </a:solidFill>
              </a:rPr>
              <a:t> Nigel Hutton MP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/>
                </a:solidFill>
              </a:rPr>
              <a:t> North Rockhampton Rotary Club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00" dirty="0">
                <a:solidFill>
                  <a:schemeClr val="tx1"/>
                </a:solidFill>
              </a:rPr>
              <a:t> Nyree Johnson</a:t>
            </a:r>
            <a:endParaRPr lang="en-AU" sz="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STEM Changemakers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STEM Hub Rockhampton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Totally Toys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sz="600" dirty="0">
                <a:solidFill>
                  <a:schemeClr val="tx1"/>
                </a:solidFill>
              </a:rPr>
              <a:t> UpCycle CQ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CADBC763-9862-BCDC-33CD-F3D513CE4355}"/>
              </a:ext>
            </a:extLst>
          </p:cNvPr>
          <p:cNvSpPr/>
          <p:nvPr/>
        </p:nvSpPr>
        <p:spPr>
          <a:xfrm>
            <a:off x="10476000" y="3435008"/>
            <a:ext cx="1620000" cy="1620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 rtlCol="0" anchor="t"/>
          <a:lstStyle/>
          <a:p>
            <a:r>
              <a:rPr lang="ko-KR" altLang="en-US" sz="500" dirty="0">
                <a:solidFill>
                  <a:schemeClr val="tx1"/>
                </a:solidFill>
                <a:latin typeface="Jurassic Park" panose="020B0603050302020204" pitchFamily="34" charset="0"/>
              </a:rPr>
              <a:t>링크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15D9901-F380-77E2-D9E7-76AE80D6040A}"/>
              </a:ext>
            </a:extLst>
          </p:cNvPr>
          <p:cNvSpPr txBox="1"/>
          <p:nvPr/>
        </p:nvSpPr>
        <p:spPr>
          <a:xfrm>
            <a:off x="11393966" y="4159595"/>
            <a:ext cx="63785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/>
              <a:t>페이스북</a:t>
            </a:r>
            <a:endParaRPr lang="en-AU" sz="600" dirty="0"/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09ECEA9A-31CD-0547-B055-CCEDA4A08818}"/>
              </a:ext>
            </a:extLst>
          </p:cNvPr>
          <p:cNvSpPr/>
          <p:nvPr/>
        </p:nvSpPr>
        <p:spPr>
          <a:xfrm>
            <a:off x="1800000" y="3420000"/>
            <a:ext cx="4248000" cy="3384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AU" sz="600" dirty="0">
              <a:solidFill>
                <a:schemeClr val="tx1"/>
              </a:solidFill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6B311ADE-9E18-2692-40D4-0432C3DE1436}"/>
              </a:ext>
            </a:extLst>
          </p:cNvPr>
          <p:cNvSpPr/>
          <p:nvPr/>
        </p:nvSpPr>
        <p:spPr>
          <a:xfrm>
            <a:off x="6120000" y="2088000"/>
            <a:ext cx="4248000" cy="1260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AU" sz="600" dirty="0">
              <a:solidFill>
                <a:schemeClr val="tx1"/>
              </a:solidFill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52A176F6-3105-62F9-917B-DF485ECB2875}"/>
              </a:ext>
            </a:extLst>
          </p:cNvPr>
          <p:cNvSpPr/>
          <p:nvPr/>
        </p:nvSpPr>
        <p:spPr>
          <a:xfrm>
            <a:off x="6120000" y="3420000"/>
            <a:ext cx="4248000" cy="3384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AU" sz="1000" dirty="0">
              <a:solidFill>
                <a:schemeClr val="tx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9976169-8D29-8203-4456-902294B64505}"/>
              </a:ext>
            </a:extLst>
          </p:cNvPr>
          <p:cNvSpPr txBox="1"/>
          <p:nvPr/>
        </p:nvSpPr>
        <p:spPr>
          <a:xfrm>
            <a:off x="10613984" y="4142725"/>
            <a:ext cx="5749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/>
              <a:t>웹사이트 </a:t>
            </a:r>
            <a:r>
              <a:rPr lang="en-US" altLang="ko-KR" sz="600" dirty="0"/>
              <a:t>&amp; ‘</a:t>
            </a:r>
            <a:r>
              <a:rPr lang="ko-KR" altLang="en-US" sz="600" dirty="0"/>
              <a:t>도코’</a:t>
            </a:r>
            <a:endParaRPr lang="en-AU" sz="600" dirty="0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4501337B-E959-586D-566A-7520ED0C916C}"/>
              </a:ext>
            </a:extLst>
          </p:cNvPr>
          <p:cNvSpPr/>
          <p:nvPr/>
        </p:nvSpPr>
        <p:spPr>
          <a:xfrm>
            <a:off x="10476000" y="54000"/>
            <a:ext cx="1620000" cy="1368000"/>
          </a:xfrm>
          <a:prstGeom prst="roundRect">
            <a:avLst/>
          </a:prstGeom>
          <a:solidFill>
            <a:srgbClr val="CBC6BE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 rtlCol="0" anchor="ctr"/>
          <a:lstStyle/>
          <a:p>
            <a:br>
              <a:rPr lang="en-AU" dirty="0">
                <a:solidFill>
                  <a:schemeClr val="tx1"/>
                </a:solidFill>
                <a:latin typeface="Jurassic Park" panose="020B0603050302020204" pitchFamily="34" charset="0"/>
              </a:rPr>
            </a:br>
            <a:endParaRPr lang="en-AU" sz="1000" dirty="0">
              <a:solidFill>
                <a:schemeClr val="tx1"/>
              </a:solidFill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41A94F1F-23A7-B8E6-DE42-20EF9F31F2E0}"/>
              </a:ext>
            </a:extLst>
          </p:cNvPr>
          <p:cNvSpPr/>
          <p:nvPr/>
        </p:nvSpPr>
        <p:spPr>
          <a:xfrm>
            <a:off x="1800000" y="2088000"/>
            <a:ext cx="4248000" cy="1260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AU" sz="600" dirty="0">
              <a:solidFill>
                <a:schemeClr val="tx1"/>
              </a:solidFill>
            </a:endParaRPr>
          </a:p>
        </p:txBody>
      </p:sp>
      <p:pic>
        <p:nvPicPr>
          <p:cNvPr id="92" name="Picture 91" descr="A black and white flag with a lighthouse and a dinosaur head&#10;&#10;AI-generated content may be incorrect.">
            <a:extLst>
              <a:ext uri="{FF2B5EF4-FFF2-40B4-BE49-F238E27FC236}">
                <a16:creationId xmlns:a16="http://schemas.microsoft.com/office/drawing/2014/main" id="{47792439-AE9E-2534-3910-230D9396CF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438" y="57806"/>
            <a:ext cx="1335361" cy="1312552"/>
          </a:xfrm>
          <a:prstGeom prst="rect">
            <a:avLst/>
          </a:prstGeom>
          <a:ln w="3175">
            <a:noFill/>
          </a:ln>
        </p:spPr>
      </p:pic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26AB30CD-66DC-DED6-24D5-D26BB4123B2C}"/>
              </a:ext>
            </a:extLst>
          </p:cNvPr>
          <p:cNvSpPr/>
          <p:nvPr/>
        </p:nvSpPr>
        <p:spPr>
          <a:xfrm>
            <a:off x="72000" y="4941773"/>
            <a:ext cx="1620000" cy="1836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600" dirty="0">
                <a:solidFill>
                  <a:schemeClr val="tx1"/>
                </a:solidFill>
              </a:rPr>
              <a:t>지속 가능성</a:t>
            </a:r>
            <a:endParaRPr lang="en-US" altLang="ko-KR" sz="600" dirty="0">
              <a:solidFill>
                <a:schemeClr val="tx1"/>
              </a:solidFill>
            </a:endParaRPr>
          </a:p>
          <a:p>
            <a:r>
              <a:rPr lang="ko-KR" altLang="en-US" sz="600" dirty="0">
                <a:solidFill>
                  <a:schemeClr val="tx1"/>
                </a:solidFill>
              </a:rPr>
              <a:t>재사용 가능한 재료로봇 및 소품 프레임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일반 </a:t>
            </a:r>
            <a:r>
              <a:rPr lang="en-US" altLang="ko-KR" sz="600" dirty="0">
                <a:solidFill>
                  <a:schemeClr val="tx1"/>
                </a:solidFill>
              </a:rPr>
              <a:t>LEGO </a:t>
            </a:r>
            <a:r>
              <a:rPr lang="ko-KR" altLang="en-US" sz="600" dirty="0">
                <a:solidFill>
                  <a:schemeClr val="tx1"/>
                </a:solidFill>
              </a:rPr>
              <a:t>테크닉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마인드스톰 </a:t>
            </a:r>
            <a:r>
              <a:rPr lang="en-US" altLang="ko-KR" sz="600" dirty="0">
                <a:solidFill>
                  <a:schemeClr val="tx1"/>
                </a:solidFill>
              </a:rPr>
              <a:t>EV3 </a:t>
            </a:r>
            <a:r>
              <a:rPr lang="ko-KR" altLang="en-US" sz="600" dirty="0">
                <a:solidFill>
                  <a:schemeClr val="tx1"/>
                </a:solidFill>
              </a:rPr>
              <a:t>및 스파이크 프라임바닥 매트 </a:t>
            </a:r>
            <a:r>
              <a:rPr lang="en-US" altLang="ko-KR" sz="600" dirty="0">
                <a:solidFill>
                  <a:schemeClr val="tx1"/>
                </a:solidFill>
              </a:rPr>
              <a:t>– </a:t>
            </a:r>
            <a:r>
              <a:rPr lang="ko-KR" altLang="en-US" sz="600" dirty="0">
                <a:solidFill>
                  <a:schemeClr val="tx1"/>
                </a:solidFill>
              </a:rPr>
              <a:t>프라이밍을 하면 뒷면에서도 재사용 가능바닥 매트 튜빙 </a:t>
            </a:r>
            <a:r>
              <a:rPr lang="en-US" altLang="ko-KR" sz="600" dirty="0">
                <a:solidFill>
                  <a:schemeClr val="tx1"/>
                </a:solidFill>
              </a:rPr>
              <a:t>– </a:t>
            </a:r>
            <a:r>
              <a:rPr lang="ko-KR" altLang="en-US" sz="600" dirty="0">
                <a:solidFill>
                  <a:schemeClr val="tx1"/>
                </a:solidFill>
              </a:rPr>
              <a:t>손상될 때까지 재사용 가능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이후 재활용 가능팀 코스튬 </a:t>
            </a:r>
            <a:r>
              <a:rPr lang="en-US" altLang="ko-KR" sz="600" dirty="0">
                <a:solidFill>
                  <a:schemeClr val="tx1"/>
                </a:solidFill>
              </a:rPr>
              <a:t>– </a:t>
            </a:r>
            <a:r>
              <a:rPr lang="ko-KR" altLang="en-US" sz="600" dirty="0">
                <a:solidFill>
                  <a:schemeClr val="tx1"/>
                </a:solidFill>
              </a:rPr>
              <a:t>소매용 재고운송 케이스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내구성 강한 케이스재활용 가능한 재료로봇 및 소품 코스튬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ko-KR" altLang="en-US" sz="600" dirty="0">
                <a:solidFill>
                  <a:schemeClr val="tx1"/>
                </a:solidFill>
              </a:rPr>
              <a:t>지역 대회에서 재사용 후 개선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판지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천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메시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재활용 목재로 제작</a:t>
            </a:r>
            <a:r>
              <a:rPr lang="en-US" altLang="ko-KR" sz="600" dirty="0">
                <a:solidFill>
                  <a:schemeClr val="tx1"/>
                </a:solidFill>
              </a:rPr>
              <a:t>3D </a:t>
            </a:r>
            <a:r>
              <a:rPr lang="ko-KR" altLang="en-US" sz="600" dirty="0">
                <a:solidFill>
                  <a:schemeClr val="tx1"/>
                </a:solidFill>
              </a:rPr>
              <a:t>프린팅 로고 </a:t>
            </a:r>
            <a:r>
              <a:rPr lang="en-US" altLang="ko-KR" sz="600" dirty="0">
                <a:solidFill>
                  <a:schemeClr val="tx1"/>
                </a:solidFill>
              </a:rPr>
              <a:t>- </a:t>
            </a:r>
            <a:r>
              <a:rPr lang="en-US" altLang="ko-KR" sz="600" dirty="0" err="1">
                <a:solidFill>
                  <a:schemeClr val="tx1"/>
                </a:solidFill>
              </a:rPr>
              <a:t>Infilament</a:t>
            </a:r>
            <a:r>
              <a:rPr lang="ko-KR" altLang="en-US" sz="600" dirty="0">
                <a:solidFill>
                  <a:schemeClr val="tx1"/>
                </a:solidFill>
              </a:rPr>
              <a:t>에서 재활용 가능재활용 재료운송 케이스 폼 </a:t>
            </a:r>
            <a:r>
              <a:rPr lang="en-US" altLang="ko-KR" sz="600" dirty="0">
                <a:solidFill>
                  <a:schemeClr val="tx1"/>
                </a:solidFill>
              </a:rPr>
              <a:t>– </a:t>
            </a:r>
            <a:r>
              <a:rPr lang="ko-KR" altLang="en-US" sz="600" dirty="0">
                <a:solidFill>
                  <a:schemeClr val="tx1"/>
                </a:solidFill>
              </a:rPr>
              <a:t>침대와 소파에서 회수</a:t>
            </a:r>
            <a:endParaRPr lang="en-AU" sz="600" dirty="0">
              <a:solidFill>
                <a:schemeClr val="tx1"/>
              </a:solidFill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892037C-02D4-C91A-B712-4F788F6EB35F}"/>
              </a:ext>
            </a:extLst>
          </p:cNvPr>
          <p:cNvSpPr/>
          <p:nvPr/>
        </p:nvSpPr>
        <p:spPr>
          <a:xfrm>
            <a:off x="74774" y="54000"/>
            <a:ext cx="1621415" cy="194400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276225"/>
            <a:r>
              <a:rPr lang="ko-KR" altLang="en-US" sz="600" dirty="0">
                <a:solidFill>
                  <a:schemeClr val="tx1"/>
                </a:solidFill>
              </a:rPr>
              <a:t>디노 너기</a:t>
            </a:r>
            <a:r>
              <a:rPr lang="en-US" altLang="ko-KR" sz="600" dirty="0">
                <a:solidFill>
                  <a:schemeClr val="tx1"/>
                </a:solidFill>
              </a:rPr>
              <a:t>(Dino Nuggies)</a:t>
            </a:r>
          </a:p>
          <a:p>
            <a:pPr indent="-276225"/>
            <a:r>
              <a:rPr lang="ko-KR" altLang="en-US" sz="600" dirty="0">
                <a:solidFill>
                  <a:schemeClr val="tx1"/>
                </a:solidFill>
              </a:rPr>
              <a:t>에 대하여저희는 호주 록햄프턴</a:t>
            </a:r>
            <a:r>
              <a:rPr lang="en-US" altLang="ko-KR" sz="600" dirty="0">
                <a:solidFill>
                  <a:schemeClr val="tx1"/>
                </a:solidFill>
              </a:rPr>
              <a:t>(QLD)</a:t>
            </a:r>
            <a:r>
              <a:rPr lang="ko-KR" altLang="en-US" sz="600" dirty="0">
                <a:solidFill>
                  <a:schemeClr val="tx1"/>
                </a:solidFill>
              </a:rPr>
              <a:t>과 탐워스</a:t>
            </a:r>
            <a:r>
              <a:rPr lang="en-US" altLang="ko-KR" sz="600" dirty="0">
                <a:solidFill>
                  <a:schemeClr val="tx1"/>
                </a:solidFill>
              </a:rPr>
              <a:t>(NSW) </a:t>
            </a:r>
            <a:r>
              <a:rPr lang="ko-KR" altLang="en-US" sz="600" dirty="0">
                <a:solidFill>
                  <a:schemeClr val="tx1"/>
                </a:solidFill>
              </a:rPr>
              <a:t>출신의 </a:t>
            </a:r>
            <a:r>
              <a:rPr lang="en-US" altLang="ko-KR" sz="600" dirty="0">
                <a:solidFill>
                  <a:schemeClr val="tx1"/>
                </a:solidFill>
              </a:rPr>
              <a:t>10</a:t>
            </a:r>
            <a:r>
              <a:rPr lang="ko-KR" altLang="en-US" sz="600" dirty="0">
                <a:solidFill>
                  <a:schemeClr val="tx1"/>
                </a:solidFill>
              </a:rPr>
              <a:t>대 청소년 및 젊은 성인 </a:t>
            </a:r>
            <a:r>
              <a:rPr lang="en-US" altLang="ko-KR" sz="600" dirty="0">
                <a:solidFill>
                  <a:schemeClr val="tx1"/>
                </a:solidFill>
              </a:rPr>
              <a:t>5</a:t>
            </a:r>
            <a:r>
              <a:rPr lang="ko-KR" altLang="en-US" sz="600" dirty="0">
                <a:solidFill>
                  <a:schemeClr val="tx1"/>
                </a:solidFill>
              </a:rPr>
              <a:t>명으로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모두 라이트하우스 크리스찬 스쿨</a:t>
            </a:r>
            <a:r>
              <a:rPr lang="en-US" altLang="ko-KR" sz="600" dirty="0">
                <a:solidFill>
                  <a:schemeClr val="tx1"/>
                </a:solidFill>
              </a:rPr>
              <a:t>(Lighthouse Christian School)</a:t>
            </a:r>
            <a:r>
              <a:rPr lang="ko-KR" altLang="en-US" sz="600" dirty="0">
                <a:solidFill>
                  <a:schemeClr val="tx1"/>
                </a:solidFill>
              </a:rPr>
              <a:t>의 졸업생이거나 전 학생입니다</a:t>
            </a:r>
            <a:r>
              <a:rPr lang="en-US" altLang="ko-KR" sz="600" dirty="0">
                <a:solidFill>
                  <a:schemeClr val="tx1"/>
                </a:solidFill>
              </a:rPr>
              <a:t>. </a:t>
            </a:r>
            <a:r>
              <a:rPr lang="ko-KR" altLang="en-US" sz="600" dirty="0">
                <a:solidFill>
                  <a:schemeClr val="tx1"/>
                </a:solidFill>
              </a:rPr>
              <a:t>저희는 </a:t>
            </a:r>
            <a:r>
              <a:rPr lang="en-US" altLang="ko-KR" sz="600" dirty="0">
                <a:solidFill>
                  <a:schemeClr val="tx1"/>
                </a:solidFill>
              </a:rPr>
              <a:t>2</a:t>
            </a:r>
            <a:r>
              <a:rPr lang="ko-KR" altLang="en-US" sz="600" dirty="0">
                <a:solidFill>
                  <a:schemeClr val="tx1"/>
                </a:solidFill>
              </a:rPr>
              <a:t>년 동안 </a:t>
            </a:r>
            <a:r>
              <a:rPr lang="en-US" altLang="ko-KR" sz="600" dirty="0">
                <a:solidFill>
                  <a:schemeClr val="tx1"/>
                </a:solidFill>
              </a:rPr>
              <a:t>RoboCup Junior On Stage</a:t>
            </a:r>
            <a:r>
              <a:rPr lang="ko-KR" altLang="en-US" sz="600" dirty="0">
                <a:solidFill>
                  <a:schemeClr val="tx1"/>
                </a:solidFill>
              </a:rPr>
              <a:t>에 참가했으며</a:t>
            </a:r>
            <a:r>
              <a:rPr lang="en-US" altLang="ko-KR" sz="600" dirty="0">
                <a:solidFill>
                  <a:schemeClr val="tx1"/>
                </a:solidFill>
              </a:rPr>
              <a:t>, 2025</a:t>
            </a:r>
            <a:r>
              <a:rPr lang="ko-KR" altLang="en-US" sz="600" dirty="0">
                <a:solidFill>
                  <a:schemeClr val="tx1"/>
                </a:solidFill>
              </a:rPr>
              <a:t>년에는 쥬라기 공원 테마로 지역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주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전국 대회에서 우승했습니다</a:t>
            </a:r>
            <a:r>
              <a:rPr lang="en-US" altLang="ko-KR" sz="600" dirty="0">
                <a:solidFill>
                  <a:schemeClr val="tx1"/>
                </a:solidFill>
              </a:rPr>
              <a:t>. </a:t>
            </a:r>
            <a:r>
              <a:rPr lang="ko-KR" altLang="en-US" sz="600" dirty="0">
                <a:solidFill>
                  <a:schemeClr val="tx1"/>
                </a:solidFill>
              </a:rPr>
              <a:t>저희 학교는 비교적 작은 편이며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다른 팀들이 누릴 수 있는 기술을 이용할 수 없었습니다</a:t>
            </a:r>
            <a:r>
              <a:rPr lang="en-US" altLang="ko-KR" sz="600" dirty="0">
                <a:solidFill>
                  <a:schemeClr val="tx1"/>
                </a:solidFill>
              </a:rPr>
              <a:t>. </a:t>
            </a:r>
            <a:r>
              <a:rPr lang="ko-KR" altLang="en-US" sz="600" dirty="0">
                <a:solidFill>
                  <a:schemeClr val="tx1"/>
                </a:solidFill>
              </a:rPr>
              <a:t>따라서 저희는 기존 제작물을 개선하고 거기에 추가하는 것</a:t>
            </a:r>
            <a:r>
              <a:rPr lang="en-US" altLang="ko-KR" sz="600" dirty="0">
                <a:solidFill>
                  <a:schemeClr val="tx1"/>
                </a:solidFill>
              </a:rPr>
              <a:t>(</a:t>
            </a:r>
            <a:r>
              <a:rPr lang="ko-KR" altLang="en-US" sz="600" dirty="0">
                <a:solidFill>
                  <a:schemeClr val="tx1"/>
                </a:solidFill>
              </a:rPr>
              <a:t>새 로봇 </a:t>
            </a:r>
            <a:r>
              <a:rPr lang="en-US" altLang="ko-KR" sz="600" dirty="0">
                <a:solidFill>
                  <a:schemeClr val="tx1"/>
                </a:solidFill>
              </a:rPr>
              <a:t>4</a:t>
            </a:r>
            <a:r>
              <a:rPr lang="ko-KR" altLang="en-US" sz="600" dirty="0">
                <a:solidFill>
                  <a:schemeClr val="tx1"/>
                </a:solidFill>
              </a:rPr>
              <a:t>대와 소품 </a:t>
            </a:r>
            <a:r>
              <a:rPr lang="en-US" altLang="ko-KR" sz="600" dirty="0">
                <a:solidFill>
                  <a:schemeClr val="tx1"/>
                </a:solidFill>
              </a:rPr>
              <a:t>4</a:t>
            </a:r>
            <a:r>
              <a:rPr lang="ko-KR" altLang="en-US" sz="600" dirty="0">
                <a:solidFill>
                  <a:schemeClr val="tx1"/>
                </a:solidFill>
              </a:rPr>
              <a:t>개 추가</a:t>
            </a:r>
            <a:r>
              <a:rPr lang="en-US" altLang="ko-KR" sz="600" dirty="0">
                <a:solidFill>
                  <a:schemeClr val="tx1"/>
                </a:solidFill>
              </a:rPr>
              <a:t>)</a:t>
            </a:r>
            <a:r>
              <a:rPr lang="ko-KR" altLang="en-US" sz="600" dirty="0">
                <a:solidFill>
                  <a:schemeClr val="tx1"/>
                </a:solidFill>
              </a:rPr>
              <a:t>에 집중하면서</a:t>
            </a:r>
            <a:r>
              <a:rPr lang="en-US" altLang="ko-KR" sz="600" dirty="0">
                <a:solidFill>
                  <a:schemeClr val="tx1"/>
                </a:solidFill>
              </a:rPr>
              <a:t>, </a:t>
            </a:r>
            <a:r>
              <a:rPr lang="ko-KR" altLang="en-US" sz="600" dirty="0">
                <a:solidFill>
                  <a:schemeClr val="tx1"/>
                </a:solidFill>
              </a:rPr>
              <a:t>지속 가능성을 고려하고 </a:t>
            </a:r>
            <a:r>
              <a:rPr lang="en-US" altLang="ko-KR" sz="600" dirty="0">
                <a:solidFill>
                  <a:schemeClr val="tx1"/>
                </a:solidFill>
              </a:rPr>
              <a:t>Flask</a:t>
            </a:r>
            <a:r>
              <a:rPr lang="ko-KR" altLang="en-US" sz="600" dirty="0">
                <a:solidFill>
                  <a:schemeClr val="tx1"/>
                </a:solidFill>
              </a:rPr>
              <a:t>를 사용한 장치 간 통신에 중점을 두었습니다</a:t>
            </a:r>
            <a:r>
              <a:rPr lang="en-AU" sz="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5" name="Speech Bubble: Oval 94">
            <a:extLst>
              <a:ext uri="{FF2B5EF4-FFF2-40B4-BE49-F238E27FC236}">
                <a16:creationId xmlns:a16="http://schemas.microsoft.com/office/drawing/2014/main" id="{5688526E-F27C-93D9-5D89-D586FB72BDEE}"/>
              </a:ext>
            </a:extLst>
          </p:cNvPr>
          <p:cNvSpPr/>
          <p:nvPr/>
        </p:nvSpPr>
        <p:spPr>
          <a:xfrm>
            <a:off x="3320631" y="40272"/>
            <a:ext cx="626250" cy="220187"/>
          </a:xfrm>
          <a:prstGeom prst="wedgeEllipseCallout">
            <a:avLst>
              <a:gd name="adj1" fmla="val -42853"/>
              <a:gd name="adj2" fmla="val 115876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개선된 로봇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A4867951-862B-327B-E93A-AE3F5C1EC03A}"/>
              </a:ext>
            </a:extLst>
          </p:cNvPr>
          <p:cNvSpPr/>
          <p:nvPr/>
        </p:nvSpPr>
        <p:spPr>
          <a:xfrm>
            <a:off x="10506662" y="1476489"/>
            <a:ext cx="1620000" cy="1930290"/>
          </a:xfrm>
          <a:prstGeom prst="roundRect">
            <a:avLst/>
          </a:prstGeom>
          <a:solidFill>
            <a:srgbClr val="E5E2E1"/>
          </a:solidFill>
          <a:ln>
            <a:solidFill>
              <a:srgbClr val="FF0000"/>
            </a:solidFill>
          </a:ln>
          <a:effectLst>
            <a:outerShdw blurRad="50800" dist="38100" dir="2700000" algn="ctr" rotWithShape="0">
              <a:srgbClr val="FFC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00" dirty="0">
                <a:solidFill>
                  <a:schemeClr val="tx1"/>
                </a:solidFill>
              </a:rPr>
              <a:t>용어집</a:t>
            </a:r>
            <a:endParaRPr lang="en-US" altLang="ko-KR" sz="5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브릭 </a:t>
            </a:r>
            <a:r>
              <a:rPr lang="en-US" altLang="ko-KR" sz="500" dirty="0">
                <a:solidFill>
                  <a:schemeClr val="tx1"/>
                </a:solidFill>
              </a:rPr>
              <a:t>– EV3DEV Stretch OS (</a:t>
            </a:r>
            <a:r>
              <a:rPr lang="ko-KR" altLang="en-US" sz="500" dirty="0">
                <a:solidFill>
                  <a:schemeClr val="tx1"/>
                </a:solidFill>
              </a:rPr>
              <a:t>버전 </a:t>
            </a:r>
            <a:r>
              <a:rPr lang="en-US" altLang="ko-KR" sz="500" dirty="0">
                <a:solidFill>
                  <a:schemeClr val="tx1"/>
                </a:solidFill>
              </a:rPr>
              <a:t>2020-04-10)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Edimax V2 Wi-Fi </a:t>
            </a:r>
            <a:r>
              <a:rPr lang="ko-KR" altLang="en-US" sz="500" dirty="0">
                <a:solidFill>
                  <a:schemeClr val="tx1"/>
                </a:solidFill>
              </a:rPr>
              <a:t>동글 </a:t>
            </a:r>
            <a:r>
              <a:rPr lang="en-US" altLang="ko-KR" sz="500" dirty="0">
                <a:solidFill>
                  <a:schemeClr val="tx1"/>
                </a:solidFill>
              </a:rPr>
              <a:t>(8188eu </a:t>
            </a:r>
            <a:r>
              <a:rPr lang="ko-KR" altLang="en-US" sz="500" dirty="0">
                <a:solidFill>
                  <a:schemeClr val="tx1"/>
                </a:solidFill>
              </a:rPr>
              <a:t>드라이버</a:t>
            </a:r>
            <a:r>
              <a:rPr lang="en-US" altLang="ko-KR" sz="500" dirty="0">
                <a:solidFill>
                  <a:schemeClr val="tx1"/>
                </a:solidFill>
              </a:rPr>
              <a:t>) </a:t>
            </a:r>
            <a:r>
              <a:rPr lang="ko-KR" altLang="en-US" sz="500" dirty="0">
                <a:solidFill>
                  <a:schemeClr val="tx1"/>
                </a:solidFill>
              </a:rPr>
              <a:t>및 </a:t>
            </a:r>
            <a:r>
              <a:rPr lang="en-US" altLang="ko-KR" sz="500" dirty="0" err="1">
                <a:solidFill>
                  <a:schemeClr val="tx1"/>
                </a:solidFill>
              </a:rPr>
              <a:t>Sandisk</a:t>
            </a:r>
            <a:r>
              <a:rPr lang="en-US" altLang="ko-KR" sz="500" dirty="0">
                <a:solidFill>
                  <a:schemeClr val="tx1"/>
                </a:solidFill>
              </a:rPr>
              <a:t> 32 Gb SD </a:t>
            </a:r>
            <a:r>
              <a:rPr lang="ko-KR" altLang="en-US" sz="500" dirty="0">
                <a:solidFill>
                  <a:schemeClr val="tx1"/>
                </a:solidFill>
              </a:rPr>
              <a:t>카드</a:t>
            </a:r>
            <a:endParaRPr lang="en-US" altLang="ko-KR" sz="500" dirty="0">
              <a:solidFill>
                <a:schemeClr val="tx1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대형 모터 </a:t>
            </a:r>
            <a:r>
              <a:rPr lang="en-US" altLang="ko-KR" sz="500" dirty="0">
                <a:solidFill>
                  <a:schemeClr val="tx1"/>
                </a:solidFill>
              </a:rPr>
              <a:t>(lego-ev3-l-motor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소형 모터 </a:t>
            </a:r>
            <a:r>
              <a:rPr lang="en-US" altLang="ko-KR" sz="500" dirty="0">
                <a:solidFill>
                  <a:schemeClr val="tx1"/>
                </a:solidFill>
              </a:rPr>
              <a:t>(lego-ev3-m-motor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컬러 센서 </a:t>
            </a:r>
            <a:r>
              <a:rPr lang="en-US" altLang="ko-KR" sz="500" dirty="0">
                <a:solidFill>
                  <a:schemeClr val="tx1"/>
                </a:solidFill>
              </a:rPr>
              <a:t>(lego-ev3-color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터치 센서 </a:t>
            </a:r>
            <a:r>
              <a:rPr lang="en-US" altLang="ko-KR" sz="500" dirty="0">
                <a:solidFill>
                  <a:schemeClr val="tx1"/>
                </a:solidFill>
              </a:rPr>
              <a:t>(lego-ev3-touch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초음파 센서 </a:t>
            </a:r>
            <a:r>
              <a:rPr lang="en-US" altLang="ko-KR" sz="500" dirty="0">
                <a:solidFill>
                  <a:schemeClr val="tx1"/>
                </a:solidFill>
              </a:rPr>
              <a:t>(lego-ev3-us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Mindsensors RFID </a:t>
            </a:r>
            <a:r>
              <a:rPr lang="ko-KR" altLang="en-US" sz="500" dirty="0">
                <a:solidFill>
                  <a:schemeClr val="tx1"/>
                </a:solidFill>
              </a:rPr>
              <a:t>리더기 </a:t>
            </a:r>
            <a:r>
              <a:rPr lang="en-US" altLang="ko-KR" sz="500" dirty="0">
                <a:solidFill>
                  <a:schemeClr val="tx1"/>
                </a:solidFill>
              </a:rPr>
              <a:t>(EV3Rfid ID‑12 / ID‑12LA </a:t>
            </a:r>
            <a:r>
              <a:rPr lang="ko-KR" altLang="en-US" sz="500" dirty="0">
                <a:solidFill>
                  <a:schemeClr val="tx1"/>
                </a:solidFill>
              </a:rPr>
              <a:t>칩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Mindsensors IR </a:t>
            </a:r>
            <a:r>
              <a:rPr lang="ko-KR" altLang="en-US" sz="500" dirty="0">
                <a:solidFill>
                  <a:schemeClr val="tx1"/>
                </a:solidFill>
              </a:rPr>
              <a:t>온도 </a:t>
            </a:r>
            <a:r>
              <a:rPr lang="en-US" altLang="ko-KR" sz="500" dirty="0">
                <a:solidFill>
                  <a:schemeClr val="tx1"/>
                </a:solidFill>
              </a:rPr>
              <a:t>(</a:t>
            </a:r>
            <a:r>
              <a:rPr lang="ko-KR" altLang="en-US" sz="500" dirty="0">
                <a:solidFill>
                  <a:schemeClr val="tx1"/>
                </a:solidFill>
              </a:rPr>
              <a:t>비접촉</a:t>
            </a:r>
            <a:r>
              <a:rPr lang="en-US" altLang="ko-KR" sz="500" dirty="0">
                <a:solidFill>
                  <a:schemeClr val="tx1"/>
                </a:solidFill>
              </a:rPr>
              <a:t>) </a:t>
            </a:r>
            <a:r>
              <a:rPr lang="ko-KR" altLang="en-US" sz="500" dirty="0">
                <a:solidFill>
                  <a:schemeClr val="tx1"/>
                </a:solidFill>
              </a:rPr>
              <a:t>센서 </a:t>
            </a:r>
            <a:r>
              <a:rPr lang="en-US" altLang="ko-KR" sz="500" dirty="0">
                <a:solidFill>
                  <a:schemeClr val="tx1"/>
                </a:solidFill>
              </a:rPr>
              <a:t>(Melexis MLX90614 </a:t>
            </a:r>
            <a:r>
              <a:rPr lang="ko-KR" altLang="en-US" sz="500" dirty="0">
                <a:solidFill>
                  <a:schemeClr val="tx1"/>
                </a:solidFill>
              </a:rPr>
              <a:t>칩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PixyCam V2 </a:t>
            </a:r>
            <a:r>
              <a:rPr lang="ko-KR" altLang="en-US" sz="500" dirty="0">
                <a:solidFill>
                  <a:schemeClr val="tx1"/>
                </a:solidFill>
              </a:rPr>
              <a:t>비디오 카메라 </a:t>
            </a:r>
            <a:r>
              <a:rPr lang="en-US" altLang="ko-KR" sz="500" dirty="0">
                <a:solidFill>
                  <a:schemeClr val="tx1"/>
                </a:solidFill>
              </a:rPr>
              <a:t>(NXP LPC4330 </a:t>
            </a:r>
            <a:r>
              <a:rPr lang="ko-KR" altLang="en-US" sz="500" dirty="0">
                <a:solidFill>
                  <a:schemeClr val="tx1"/>
                </a:solidFill>
              </a:rPr>
              <a:t>칩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ko-KR" altLang="en-US" sz="500" dirty="0">
                <a:solidFill>
                  <a:schemeClr val="tx1"/>
                </a:solidFill>
              </a:rPr>
              <a:t>자이로 센서 </a:t>
            </a:r>
            <a:r>
              <a:rPr lang="en-US" altLang="ko-KR" sz="500" dirty="0">
                <a:solidFill>
                  <a:schemeClr val="tx1"/>
                </a:solidFill>
              </a:rPr>
              <a:t>(lego-ev3-gyro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IR </a:t>
            </a:r>
            <a:r>
              <a:rPr lang="ko-KR" altLang="en-US" sz="500" dirty="0">
                <a:solidFill>
                  <a:schemeClr val="tx1"/>
                </a:solidFill>
              </a:rPr>
              <a:t>비콘 </a:t>
            </a:r>
            <a:r>
              <a:rPr lang="en-US" altLang="ko-KR" sz="500" dirty="0">
                <a:solidFill>
                  <a:schemeClr val="tx1"/>
                </a:solidFill>
              </a:rPr>
              <a:t>(lego-ev3-ir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IR </a:t>
            </a:r>
            <a:r>
              <a:rPr lang="ko-KR" altLang="en-US" sz="500" dirty="0">
                <a:solidFill>
                  <a:schemeClr val="tx1"/>
                </a:solidFill>
              </a:rPr>
              <a:t>센서 </a:t>
            </a:r>
            <a:r>
              <a:rPr lang="en-US" altLang="ko-KR" sz="500" dirty="0">
                <a:solidFill>
                  <a:schemeClr val="tx1"/>
                </a:solidFill>
              </a:rPr>
              <a:t>(lego-ev3-ir </a:t>
            </a:r>
            <a:r>
              <a:rPr lang="ko-KR" altLang="en-US" sz="500" dirty="0">
                <a:solidFill>
                  <a:schemeClr val="tx1"/>
                </a:solidFill>
              </a:rPr>
              <a:t>클래스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ko-KR" sz="500" dirty="0">
                <a:solidFill>
                  <a:schemeClr val="tx1"/>
                </a:solidFill>
              </a:rPr>
              <a:t>Mindsensors </a:t>
            </a:r>
            <a:r>
              <a:rPr lang="ko-KR" altLang="en-US" sz="500" dirty="0">
                <a:solidFill>
                  <a:schemeClr val="tx1"/>
                </a:solidFill>
              </a:rPr>
              <a:t>모터 멀티플렉서 </a:t>
            </a:r>
            <a:r>
              <a:rPr lang="en-US" altLang="ko-KR" sz="500" dirty="0">
                <a:solidFill>
                  <a:schemeClr val="tx1"/>
                </a:solidFill>
              </a:rPr>
              <a:t>(NXTMMX-v2 Atmel </a:t>
            </a:r>
            <a:r>
              <a:rPr lang="en-US" altLang="ko-KR" sz="500" dirty="0" err="1">
                <a:solidFill>
                  <a:schemeClr val="tx1"/>
                </a:solidFill>
              </a:rPr>
              <a:t>ATmega</a:t>
            </a:r>
            <a:r>
              <a:rPr lang="en-US" altLang="ko-KR" sz="500" dirty="0">
                <a:solidFill>
                  <a:schemeClr val="tx1"/>
                </a:solidFill>
              </a:rPr>
              <a:t> </a:t>
            </a:r>
            <a:r>
              <a:rPr lang="ko-KR" altLang="en-US" sz="500" dirty="0">
                <a:solidFill>
                  <a:schemeClr val="tx1"/>
                </a:solidFill>
              </a:rPr>
              <a:t>칩</a:t>
            </a:r>
            <a:r>
              <a:rPr lang="en-US" altLang="ko-KR" sz="500" dirty="0">
                <a:solidFill>
                  <a:schemeClr val="tx1"/>
                </a:solidFill>
              </a:rPr>
              <a:t>)</a:t>
            </a:r>
            <a:endParaRPr lang="en-AU" sz="500" dirty="0">
              <a:solidFill>
                <a:schemeClr val="tx1"/>
              </a:solidFill>
            </a:endParaRP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CAB89EE7-CF72-E99D-0932-BFD6AFA43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963" y="3734314"/>
            <a:ext cx="459550" cy="45955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D6523CB9-D5D1-A609-F69D-263AFC29E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66" y="3759606"/>
            <a:ext cx="455701" cy="455701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AB2B2ACA-CE69-D0F8-65E6-09484DA97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612" y="4419724"/>
            <a:ext cx="455701" cy="457850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96DA771E-4926-EEAC-BE56-FE9647C3B227}"/>
              </a:ext>
            </a:extLst>
          </p:cNvPr>
          <p:cNvSpPr txBox="1"/>
          <p:nvPr/>
        </p:nvSpPr>
        <p:spPr>
          <a:xfrm>
            <a:off x="10615810" y="4827200"/>
            <a:ext cx="67443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/>
              <a:t>고펀드미</a:t>
            </a:r>
            <a:endParaRPr lang="en-AU" sz="600" dirty="0"/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9B52DAF8-64D2-1078-6A08-6741CEEE8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450676" y="4432438"/>
            <a:ext cx="435091" cy="432422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158B3728-77A3-74A2-DB2D-A0FA1DD0C110}"/>
              </a:ext>
            </a:extLst>
          </p:cNvPr>
          <p:cNvSpPr txBox="1"/>
          <p:nvPr/>
        </p:nvSpPr>
        <p:spPr>
          <a:xfrm>
            <a:off x="11385095" y="4828135"/>
            <a:ext cx="67443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600" dirty="0"/>
              <a:t>유튜브</a:t>
            </a:r>
            <a:endParaRPr lang="en-AU" sz="600" dirty="0"/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A82BFA22-0B9C-AD5D-DE3D-36EB22191751}"/>
              </a:ext>
            </a:extLst>
          </p:cNvPr>
          <p:cNvPicPr>
            <a:picLocks/>
          </p:cNvPicPr>
          <p:nvPr/>
        </p:nvPicPr>
        <p:blipFill>
          <a:blip r:embed="rId8"/>
          <a:srcRect l="-17292" t="11803" r="-1" b="10096"/>
          <a:stretch>
            <a:fillRect/>
          </a:stretch>
        </p:blipFill>
        <p:spPr>
          <a:xfrm>
            <a:off x="1203044" y="69063"/>
            <a:ext cx="288000" cy="252000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B0CC9A45-B3E7-CE8D-04A7-4E5BD83C6B37}"/>
              </a:ext>
            </a:extLst>
          </p:cNvPr>
          <p:cNvPicPr>
            <a:picLocks/>
          </p:cNvPicPr>
          <p:nvPr/>
        </p:nvPicPr>
        <p:blipFill>
          <a:blip r:embed="rId9"/>
          <a:srcRect l="15688" r="-1" b="12711"/>
          <a:stretch>
            <a:fillRect/>
          </a:stretch>
        </p:blipFill>
        <p:spPr>
          <a:xfrm>
            <a:off x="1239044" y="3398859"/>
            <a:ext cx="252000" cy="252000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1745818-F58A-DEC1-E008-923B0B26BA1C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865" y="4945522"/>
            <a:ext cx="252000" cy="252000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4FBE7E87-0506-271C-9802-791987F78AAF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1596310" y="1484064"/>
            <a:ext cx="252000" cy="252000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05A49019-472E-268A-CB36-66E78C2E9333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11596310" y="5143185"/>
            <a:ext cx="252000" cy="252000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95F51D4E-10C8-63EE-ED9C-D161FA9CE4A1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11596310" y="3445542"/>
            <a:ext cx="252000" cy="25200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EE77511-A0BB-88BF-D300-0316F7AC1B42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9820468" y="54000"/>
            <a:ext cx="252000" cy="252000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7FA038AA-56F9-8A15-6E28-43118D83485A}"/>
              </a:ext>
            </a:extLst>
          </p:cNvPr>
          <p:cNvPicPr>
            <a:picLocks/>
          </p:cNvPicPr>
          <p:nvPr/>
        </p:nvPicPr>
        <p:blipFill>
          <a:blip r:embed="rId15"/>
          <a:srcRect t="15857"/>
          <a:stretch>
            <a:fillRect/>
          </a:stretch>
        </p:blipFill>
        <p:spPr>
          <a:xfrm>
            <a:off x="1282676" y="2074156"/>
            <a:ext cx="252000" cy="252000"/>
          </a:xfrm>
          <a:prstGeom prst="rect">
            <a:avLst/>
          </a:prstGeom>
        </p:spPr>
      </p:pic>
      <p:sp>
        <p:nvSpPr>
          <p:cNvPr id="111" name="Speech Bubble: Oval 110">
            <a:extLst>
              <a:ext uri="{FF2B5EF4-FFF2-40B4-BE49-F238E27FC236}">
                <a16:creationId xmlns:a16="http://schemas.microsoft.com/office/drawing/2014/main" id="{1B2762FC-7BE8-DE8E-7BF2-69430B86D9A5}"/>
              </a:ext>
            </a:extLst>
          </p:cNvPr>
          <p:cNvSpPr/>
          <p:nvPr/>
        </p:nvSpPr>
        <p:spPr>
          <a:xfrm>
            <a:off x="1491044" y="4736666"/>
            <a:ext cx="450005" cy="308220"/>
          </a:xfrm>
          <a:prstGeom prst="wedgeEllipseCallout">
            <a:avLst>
              <a:gd name="adj1" fmla="val -65461"/>
              <a:gd name="adj2" fmla="val -21323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정말 재미있다</a:t>
            </a:r>
            <a:r>
              <a:rPr lang="en-US" altLang="ko-KR" sz="500" dirty="0">
                <a:solidFill>
                  <a:schemeClr val="tx1"/>
                </a:solidFill>
              </a:rPr>
              <a:t>!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112" name="Speech Bubble: Oval 111">
            <a:extLst>
              <a:ext uri="{FF2B5EF4-FFF2-40B4-BE49-F238E27FC236}">
                <a16:creationId xmlns:a16="http://schemas.microsoft.com/office/drawing/2014/main" id="{10968626-F39C-A974-AE83-D14C783FD5D9}"/>
              </a:ext>
            </a:extLst>
          </p:cNvPr>
          <p:cNvSpPr/>
          <p:nvPr/>
        </p:nvSpPr>
        <p:spPr>
          <a:xfrm>
            <a:off x="3257444" y="1370358"/>
            <a:ext cx="709365" cy="248575"/>
          </a:xfrm>
          <a:prstGeom prst="wedgeEllipseCallout">
            <a:avLst>
              <a:gd name="adj1" fmla="val -64360"/>
              <a:gd name="adj2" fmla="val -55349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공룡은 신경 쓰지 않아</a:t>
            </a:r>
            <a:r>
              <a:rPr lang="en-US" altLang="ko-KR" sz="500" dirty="0">
                <a:solidFill>
                  <a:schemeClr val="tx1"/>
                </a:solidFill>
              </a:rPr>
              <a:t>!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1713BCE-91FC-2D72-A36B-E1892A35EB36}"/>
              </a:ext>
            </a:extLst>
          </p:cNvPr>
          <p:cNvSpPr txBox="1"/>
          <p:nvPr/>
        </p:nvSpPr>
        <p:spPr>
          <a:xfrm>
            <a:off x="1779989" y="276840"/>
            <a:ext cx="216177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600" dirty="0"/>
              <a:t>‘새로운’ 로봇 승무원을 만나보세요</a:t>
            </a:r>
            <a:endParaRPr lang="en-US" altLang="ko-KR" sz="600" dirty="0"/>
          </a:p>
          <a:p>
            <a:r>
              <a:rPr lang="en-US" altLang="ko-KR" sz="600" dirty="0"/>
              <a:t>EV Threes – EVThreeDEV OS</a:t>
            </a:r>
            <a:r>
              <a:rPr lang="ko-KR" altLang="en-US" sz="600" dirty="0"/>
              <a:t>지프</a:t>
            </a:r>
            <a:r>
              <a:rPr lang="en-US" altLang="ko-KR" sz="600" dirty="0"/>
              <a:t>(Jeep) - </a:t>
            </a:r>
            <a:r>
              <a:rPr lang="ko-KR" altLang="en-US" sz="600" dirty="0"/>
              <a:t>지프는 쥬라기 왕국의 조율자 중 하나입니다</a:t>
            </a:r>
            <a:r>
              <a:rPr lang="en-US" altLang="ko-KR" sz="600" dirty="0"/>
              <a:t>(</a:t>
            </a:r>
            <a:r>
              <a:rPr lang="ko-KR" altLang="en-US" sz="600" dirty="0"/>
              <a:t>특징 </a:t>
            </a:r>
            <a:r>
              <a:rPr lang="en-US" altLang="ko-KR" sz="600" dirty="0"/>
              <a:t>4 </a:t>
            </a:r>
            <a:r>
              <a:rPr lang="ko-KR" altLang="en-US" sz="600" dirty="0"/>
              <a:t>참조</a:t>
            </a:r>
            <a:r>
              <a:rPr lang="en-US" altLang="ko-KR" sz="600" dirty="0"/>
              <a:t>). </a:t>
            </a:r>
            <a:r>
              <a:rPr lang="ko-KR" altLang="en-US" sz="600" dirty="0"/>
              <a:t>태그 스캔을 위해 무선 주파수 식별</a:t>
            </a:r>
            <a:r>
              <a:rPr lang="en-US" altLang="ko-KR" sz="600" dirty="0"/>
              <a:t>(RFID) </a:t>
            </a:r>
            <a:r>
              <a:rPr lang="ko-KR" altLang="en-US" sz="600" dirty="0"/>
              <a:t>리더기를 사용하고</a:t>
            </a:r>
            <a:r>
              <a:rPr lang="en-US" altLang="ko-KR" sz="600" dirty="0"/>
              <a:t>(</a:t>
            </a:r>
            <a:r>
              <a:rPr lang="ko-KR" altLang="en-US" sz="600" dirty="0"/>
              <a:t>특징 </a:t>
            </a:r>
            <a:r>
              <a:rPr lang="en-US" altLang="ko-KR" sz="600" dirty="0"/>
              <a:t>1 </a:t>
            </a:r>
            <a:r>
              <a:rPr lang="ko-KR" altLang="en-US" sz="600" dirty="0"/>
              <a:t>참조</a:t>
            </a:r>
            <a:r>
              <a:rPr lang="en-US" altLang="ko-KR" sz="600" dirty="0"/>
              <a:t>), </a:t>
            </a:r>
            <a:r>
              <a:rPr lang="ko-KR" altLang="en-US" sz="600" dirty="0"/>
              <a:t>물체 회피를 위해 초음파 센서를 사용합니다</a:t>
            </a:r>
            <a:r>
              <a:rPr lang="en-US" altLang="ko-KR" sz="600" dirty="0"/>
              <a:t>.</a:t>
            </a:r>
          </a:p>
          <a:p>
            <a:endParaRPr lang="en-US" altLang="ko-KR" sz="600" dirty="0"/>
          </a:p>
          <a:p>
            <a:endParaRPr lang="en-US" altLang="ko-KR" sz="600" dirty="0"/>
          </a:p>
          <a:p>
            <a:endParaRPr lang="en-US" altLang="ko-KR" sz="600" dirty="0"/>
          </a:p>
          <a:p>
            <a:r>
              <a:rPr lang="ko-KR" altLang="en-US" sz="600" dirty="0"/>
              <a:t>렉시</a:t>
            </a:r>
            <a:r>
              <a:rPr lang="en-US" altLang="ko-KR" sz="600" dirty="0"/>
              <a:t>(Rexie) - </a:t>
            </a:r>
            <a:r>
              <a:rPr lang="ko-KR" altLang="en-US" sz="600" dirty="0"/>
              <a:t>티라노사우루스</a:t>
            </a:r>
            <a:r>
              <a:rPr lang="en-US" altLang="ko-KR" sz="600" dirty="0"/>
              <a:t>(T-Rex)</a:t>
            </a:r>
            <a:r>
              <a:rPr lang="ko-KR" altLang="en-US" sz="600" dirty="0"/>
              <a:t>는 물체 추적을 위해 열 </a:t>
            </a:r>
            <a:r>
              <a:rPr lang="en-US" altLang="ko-KR" sz="600" dirty="0"/>
              <a:t>[</a:t>
            </a:r>
            <a:r>
              <a:rPr lang="ko-KR" altLang="en-US" sz="600" dirty="0"/>
              <a:t>적외선</a:t>
            </a:r>
            <a:r>
              <a:rPr lang="en-US" altLang="ko-KR" sz="600" dirty="0"/>
              <a:t>(IR) </a:t>
            </a:r>
            <a:r>
              <a:rPr lang="ko-KR" altLang="en-US" sz="600" dirty="0"/>
              <a:t>온도</a:t>
            </a:r>
            <a:r>
              <a:rPr lang="en-US" altLang="ko-KR" sz="600" dirty="0"/>
              <a:t>(</a:t>
            </a:r>
            <a:r>
              <a:rPr lang="ko-KR" altLang="en-US" sz="600" dirty="0"/>
              <a:t>비접촉</a:t>
            </a:r>
            <a:r>
              <a:rPr lang="en-US" altLang="ko-KR" sz="600" dirty="0"/>
              <a:t>)] </a:t>
            </a:r>
            <a:r>
              <a:rPr lang="ko-KR" altLang="en-US" sz="600" dirty="0"/>
              <a:t>센서를 사용하고</a:t>
            </a:r>
            <a:r>
              <a:rPr lang="en-US" altLang="ko-KR" sz="600" dirty="0"/>
              <a:t>(</a:t>
            </a:r>
            <a:r>
              <a:rPr lang="ko-KR" altLang="en-US" sz="600" dirty="0"/>
              <a:t>특징 </a:t>
            </a:r>
            <a:r>
              <a:rPr lang="en-US" altLang="ko-KR" sz="600" dirty="0"/>
              <a:t>2 </a:t>
            </a:r>
            <a:r>
              <a:rPr lang="ko-KR" altLang="en-US" sz="600" dirty="0"/>
              <a:t>참조</a:t>
            </a:r>
            <a:r>
              <a:rPr lang="en-US" altLang="ko-KR" sz="600" dirty="0"/>
              <a:t>), </a:t>
            </a:r>
            <a:r>
              <a:rPr lang="ko-KR" altLang="en-US" sz="600" dirty="0"/>
              <a:t>물체 ‘충돌’을 위해 초음파 센서를 사용합니다</a:t>
            </a:r>
            <a:r>
              <a:rPr lang="en-US" altLang="ko-KR" sz="600" dirty="0"/>
              <a:t>.</a:t>
            </a:r>
            <a:endParaRPr lang="en-AU" sz="600" dirty="0"/>
          </a:p>
        </p:txBody>
      </p:sp>
      <p:sp>
        <p:nvSpPr>
          <p:cNvPr id="114" name="Speech Bubble: Oval 113">
            <a:extLst>
              <a:ext uri="{FF2B5EF4-FFF2-40B4-BE49-F238E27FC236}">
                <a16:creationId xmlns:a16="http://schemas.microsoft.com/office/drawing/2014/main" id="{D43D87AB-0B80-104C-6B62-871FE577A4F3}"/>
              </a:ext>
            </a:extLst>
          </p:cNvPr>
          <p:cNvSpPr/>
          <p:nvPr/>
        </p:nvSpPr>
        <p:spPr>
          <a:xfrm>
            <a:off x="7774534" y="934139"/>
            <a:ext cx="884030" cy="280507"/>
          </a:xfrm>
          <a:prstGeom prst="wedgeEllipseCallout">
            <a:avLst>
              <a:gd name="adj1" fmla="val -65756"/>
              <a:gd name="adj2" fmla="val 6593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심지어 인간과도 연결되어 있나요</a:t>
            </a:r>
            <a:r>
              <a:rPr lang="en-US" altLang="ko-KR" sz="500" dirty="0">
                <a:solidFill>
                  <a:schemeClr val="tx1"/>
                </a:solidFill>
              </a:rPr>
              <a:t>?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115" name="Speech Bubble: Oval 114">
            <a:extLst>
              <a:ext uri="{FF2B5EF4-FFF2-40B4-BE49-F238E27FC236}">
                <a16:creationId xmlns:a16="http://schemas.microsoft.com/office/drawing/2014/main" id="{BB420B14-BD8D-A0B2-6651-C33F89B48743}"/>
              </a:ext>
            </a:extLst>
          </p:cNvPr>
          <p:cNvSpPr/>
          <p:nvPr/>
        </p:nvSpPr>
        <p:spPr>
          <a:xfrm>
            <a:off x="7623223" y="1524871"/>
            <a:ext cx="593326" cy="161935"/>
          </a:xfrm>
          <a:prstGeom prst="wedgeEllipseCallout">
            <a:avLst>
              <a:gd name="adj1" fmla="val -81581"/>
              <a:gd name="adj2" fmla="val -40867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안전이 세 번째</a:t>
            </a:r>
            <a:r>
              <a:rPr lang="en-US" altLang="ko-KR" sz="500" dirty="0">
                <a:solidFill>
                  <a:schemeClr val="tx1"/>
                </a:solidFill>
              </a:rPr>
              <a:t>?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5C7B519-4697-4BF3-94C5-065CED4B5A81}"/>
              </a:ext>
            </a:extLst>
          </p:cNvPr>
          <p:cNvSpPr txBox="1"/>
          <p:nvPr/>
        </p:nvSpPr>
        <p:spPr>
          <a:xfrm>
            <a:off x="6092951" y="302619"/>
            <a:ext cx="2181225" cy="1292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600" dirty="0"/>
              <a:t>토마스 </a:t>
            </a:r>
            <a:r>
              <a:rPr lang="en-US" altLang="ko-KR" sz="600" dirty="0"/>
              <a:t>- </a:t>
            </a:r>
            <a:r>
              <a:rPr lang="ko-KR" altLang="en-US" sz="600" dirty="0"/>
              <a:t>모노레일은 다른 쥬라기 왕국 조율자입니다 </a:t>
            </a:r>
            <a:r>
              <a:rPr lang="en-US" altLang="ko-KR" sz="600" dirty="0"/>
              <a:t>(</a:t>
            </a:r>
            <a:r>
              <a:rPr lang="ko-KR" altLang="en-US" sz="600" dirty="0"/>
              <a:t>기능 </a:t>
            </a:r>
            <a:r>
              <a:rPr lang="en-US" altLang="ko-KR" sz="600" dirty="0"/>
              <a:t>4 </a:t>
            </a:r>
            <a:r>
              <a:rPr lang="ko-KR" altLang="en-US" sz="600" dirty="0"/>
              <a:t>참조</a:t>
            </a:r>
            <a:r>
              <a:rPr lang="en-US" altLang="ko-KR" sz="600" dirty="0"/>
              <a:t>). </a:t>
            </a:r>
            <a:r>
              <a:rPr lang="ko-KR" altLang="en-US" sz="600" dirty="0"/>
              <a:t>라인 추적과 바코드 스캔을 위해 비디오 카메라</a:t>
            </a:r>
            <a:r>
              <a:rPr lang="en-US" altLang="ko-KR" sz="600" dirty="0"/>
              <a:t>(PixyCam V2)</a:t>
            </a:r>
            <a:r>
              <a:rPr lang="ko-KR" altLang="en-US" sz="600" dirty="0"/>
              <a:t>를 사용하며 </a:t>
            </a:r>
            <a:r>
              <a:rPr lang="en-US" altLang="ko-KR" sz="600" dirty="0"/>
              <a:t>(</a:t>
            </a:r>
            <a:r>
              <a:rPr lang="ko-KR" altLang="en-US" sz="600" dirty="0"/>
              <a:t>기능 </a:t>
            </a:r>
            <a:r>
              <a:rPr lang="en-US" altLang="ko-KR" sz="600" dirty="0"/>
              <a:t>3 </a:t>
            </a:r>
            <a:r>
              <a:rPr lang="ko-KR" altLang="en-US" sz="600" dirty="0"/>
              <a:t>참조</a:t>
            </a:r>
            <a:r>
              <a:rPr lang="en-US" altLang="ko-KR" sz="600" dirty="0"/>
              <a:t>), </a:t>
            </a:r>
            <a:r>
              <a:rPr lang="ko-KR" altLang="en-US" sz="600" dirty="0"/>
              <a:t>초음파 센서를 이용해 물체 회피를 합니다</a:t>
            </a:r>
            <a:r>
              <a:rPr lang="en-US" altLang="ko-KR" sz="600" dirty="0"/>
              <a:t>.</a:t>
            </a:r>
          </a:p>
          <a:p>
            <a:endParaRPr lang="en-US" altLang="ko-KR" sz="600" dirty="0"/>
          </a:p>
          <a:p>
            <a:r>
              <a:rPr lang="ko-KR" altLang="en-US" sz="600" dirty="0"/>
              <a:t>블루이 </a:t>
            </a:r>
            <a:r>
              <a:rPr lang="en-US" altLang="ko-KR" sz="600" dirty="0"/>
              <a:t>- </a:t>
            </a:r>
            <a:r>
              <a:rPr lang="ko-KR" altLang="en-US" sz="600" dirty="0"/>
              <a:t>랩터는 물체 인식과 추적을 위해 </a:t>
            </a:r>
            <a:r>
              <a:rPr lang="en-US" altLang="ko-KR" sz="600" dirty="0"/>
              <a:t>PixyCam V2</a:t>
            </a:r>
            <a:r>
              <a:rPr lang="ko-KR" altLang="en-US" sz="600" dirty="0"/>
              <a:t>를 사용하며 </a:t>
            </a:r>
            <a:r>
              <a:rPr lang="en-US" altLang="ko-KR" sz="600" dirty="0"/>
              <a:t>(</a:t>
            </a:r>
            <a:r>
              <a:rPr lang="ko-KR" altLang="en-US" sz="600" dirty="0"/>
              <a:t>기능 </a:t>
            </a:r>
            <a:r>
              <a:rPr lang="en-US" altLang="ko-KR" sz="600" dirty="0"/>
              <a:t>3 </a:t>
            </a:r>
            <a:r>
              <a:rPr lang="ko-KR" altLang="en-US" sz="600" dirty="0"/>
              <a:t>참조</a:t>
            </a:r>
            <a:r>
              <a:rPr lang="en-US" altLang="ko-KR" sz="600" dirty="0"/>
              <a:t>), </a:t>
            </a:r>
            <a:r>
              <a:rPr lang="ko-KR" altLang="en-US" sz="600" dirty="0"/>
              <a:t>물체 ‘충돌’을 위해 초음파 센서를 사용합니다</a:t>
            </a:r>
            <a:r>
              <a:rPr lang="en-US" altLang="ko-KR" sz="600" dirty="0"/>
              <a:t>.</a:t>
            </a:r>
          </a:p>
          <a:p>
            <a:endParaRPr lang="en-US" altLang="ko-KR" sz="600" dirty="0"/>
          </a:p>
          <a:p>
            <a:r>
              <a:rPr lang="ko-KR" altLang="en-US" sz="600" dirty="0"/>
              <a:t>스파이크 프라임 </a:t>
            </a:r>
            <a:r>
              <a:rPr lang="en-US" altLang="ko-KR" sz="600" dirty="0"/>
              <a:t>- Pybricks </a:t>
            </a:r>
            <a:r>
              <a:rPr lang="ko-KR" altLang="en-US" sz="600" dirty="0"/>
              <a:t>펌웨어햄스터 볼 </a:t>
            </a:r>
            <a:r>
              <a:rPr lang="en-US" altLang="ko-KR" sz="600" dirty="0"/>
              <a:t>- </a:t>
            </a:r>
            <a:r>
              <a:rPr lang="ko-KR" altLang="en-US" sz="600" dirty="0"/>
              <a:t>자이로스피어는 물체 추적을 위해 </a:t>
            </a:r>
            <a:r>
              <a:rPr lang="en-US" altLang="ko-KR" sz="600" dirty="0"/>
              <a:t>IR </a:t>
            </a:r>
            <a:r>
              <a:rPr lang="ko-KR" altLang="en-US" sz="600" dirty="0"/>
              <a:t>센서 링</a:t>
            </a:r>
            <a:r>
              <a:rPr lang="en-US" altLang="ko-KR" sz="600" dirty="0"/>
              <a:t>(ABW IR MK1)</a:t>
            </a:r>
            <a:r>
              <a:rPr lang="ko-KR" altLang="en-US" sz="600" dirty="0"/>
              <a:t>과 </a:t>
            </a:r>
            <a:r>
              <a:rPr lang="en-US" altLang="ko-KR" sz="600" dirty="0"/>
              <a:t>IR </a:t>
            </a:r>
            <a:r>
              <a:rPr lang="ko-KR" altLang="en-US" sz="600" dirty="0"/>
              <a:t>볼</a:t>
            </a:r>
            <a:r>
              <a:rPr lang="en-US" altLang="ko-KR" sz="600" dirty="0"/>
              <a:t>(EK RCJ-05R)</a:t>
            </a:r>
            <a:r>
              <a:rPr lang="ko-KR" altLang="en-US" sz="600" dirty="0"/>
              <a:t>을 사용하며</a:t>
            </a:r>
            <a:r>
              <a:rPr lang="en-US" altLang="ko-KR" sz="600" dirty="0"/>
              <a:t>, </a:t>
            </a:r>
            <a:r>
              <a:rPr lang="ko-KR" altLang="en-US" sz="600" dirty="0"/>
              <a:t>물체 회피를 위해 초음파 센서를 사용합니다</a:t>
            </a:r>
            <a:r>
              <a:rPr lang="en-US" altLang="ko-KR" sz="600" dirty="0"/>
              <a:t>.</a:t>
            </a:r>
            <a:endParaRPr lang="en-AU" sz="6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2CC47CA6-7E93-B15D-CEA9-459F949DE4BD}"/>
              </a:ext>
            </a:extLst>
          </p:cNvPr>
          <p:cNvSpPr txBox="1"/>
          <p:nvPr/>
        </p:nvSpPr>
        <p:spPr>
          <a:xfrm>
            <a:off x="1840376" y="3571542"/>
            <a:ext cx="205948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600" dirty="0"/>
              <a:t>기능 세 번째 </a:t>
            </a:r>
            <a:r>
              <a:rPr lang="en-US" altLang="ko-KR" sz="600" dirty="0"/>
              <a:t>- </a:t>
            </a:r>
            <a:r>
              <a:rPr lang="ko-KR" altLang="en-US" sz="600" dirty="0"/>
              <a:t>비디오 카메라 </a:t>
            </a:r>
            <a:br>
              <a:rPr lang="ko-KR" altLang="en-US" sz="600" dirty="0"/>
            </a:br>
            <a:r>
              <a:rPr lang="en-US" altLang="ko-KR" sz="600" dirty="0"/>
              <a:t>Pixy2 </a:t>
            </a:r>
            <a:r>
              <a:rPr lang="ko-KR" altLang="en-US" sz="600" dirty="0"/>
              <a:t>카메라</a:t>
            </a:r>
            <a:endParaRPr lang="en-US" altLang="ko-KR" sz="600" dirty="0"/>
          </a:p>
          <a:p>
            <a:r>
              <a:rPr lang="en-US" altLang="ko-KR" sz="600" dirty="0"/>
              <a:t>LEGO </a:t>
            </a:r>
            <a:r>
              <a:rPr lang="ko-KR" altLang="en-US" sz="600" dirty="0"/>
              <a:t>마인드스톰 </a:t>
            </a:r>
            <a:r>
              <a:rPr lang="en-US" altLang="ko-KR" sz="600" dirty="0"/>
              <a:t>EV3 </a:t>
            </a:r>
            <a:r>
              <a:rPr lang="ko-KR" altLang="en-US" sz="600" dirty="0"/>
              <a:t>로봇과 </a:t>
            </a:r>
            <a:r>
              <a:rPr lang="en-US" altLang="ko-KR" sz="600" dirty="0"/>
              <a:t>I2C(</a:t>
            </a:r>
            <a:r>
              <a:rPr lang="ko-KR" altLang="en-US" sz="600" dirty="0"/>
              <a:t>인터</a:t>
            </a:r>
            <a:r>
              <a:rPr lang="en-US" altLang="ko-KR" sz="600" dirty="0"/>
              <a:t>-</a:t>
            </a:r>
            <a:r>
              <a:rPr lang="ko-KR" altLang="en-US" sz="600" dirty="0"/>
              <a:t>집적 회로</a:t>
            </a:r>
            <a:r>
              <a:rPr lang="en-US" altLang="ko-KR" sz="600" dirty="0"/>
              <a:t>) </a:t>
            </a:r>
            <a:r>
              <a:rPr lang="ko-KR" altLang="en-US" sz="600" dirty="0"/>
              <a:t>직렬 프로토콜을 통해 통신</a:t>
            </a:r>
            <a:r>
              <a:rPr lang="en-US" altLang="ko-KR" sz="600" dirty="0"/>
              <a:t>pixycamev3.pixy2 Python 3 </a:t>
            </a:r>
            <a:r>
              <a:rPr lang="ko-KR" altLang="en-US" sz="600" dirty="0"/>
              <a:t>라이브러리 사용</a:t>
            </a:r>
            <a:endParaRPr lang="en-US" altLang="ko-KR" sz="600" dirty="0"/>
          </a:p>
          <a:p>
            <a:r>
              <a:rPr lang="ko-KR" altLang="en-US" sz="600" dirty="0"/>
              <a:t>비디오 출력이 아닌 </a:t>
            </a:r>
            <a:r>
              <a:rPr lang="en-US" altLang="ko-KR" sz="600" dirty="0"/>
              <a:t>JSON </a:t>
            </a:r>
            <a:r>
              <a:rPr lang="ko-KR" altLang="en-US" sz="600" dirty="0"/>
              <a:t>데이터를 전송하며</a:t>
            </a:r>
            <a:r>
              <a:rPr lang="en-US" altLang="ko-KR" sz="600" dirty="0"/>
              <a:t>, Flask </a:t>
            </a:r>
            <a:r>
              <a:rPr lang="ko-KR" altLang="en-US" sz="600" dirty="0"/>
              <a:t>서버에서 이미지로 변환이미지는 짧은 시간 간격으로 업데이트되어 스트리밍이 진행되는 것처럼 보임라인 추적</a:t>
            </a:r>
            <a:r>
              <a:rPr lang="en-US" altLang="ko-KR" sz="600" dirty="0"/>
              <a:t>/</a:t>
            </a:r>
            <a:r>
              <a:rPr lang="ko-KR" altLang="en-US" sz="600" dirty="0"/>
              <a:t>따르기 알고리즘을 사용하여 선</a:t>
            </a:r>
            <a:r>
              <a:rPr lang="en-US" altLang="ko-KR" sz="600" dirty="0"/>
              <a:t>, </a:t>
            </a:r>
            <a:r>
              <a:rPr lang="ko-KR" altLang="en-US" sz="600" dirty="0"/>
              <a:t>교차점</a:t>
            </a:r>
            <a:r>
              <a:rPr lang="en-US" altLang="ko-KR" sz="600" dirty="0"/>
              <a:t>, </a:t>
            </a:r>
            <a:r>
              <a:rPr lang="ko-KR" altLang="en-US" sz="600" dirty="0"/>
              <a:t>작은 바코드를 감지하며</a:t>
            </a:r>
            <a:r>
              <a:rPr lang="en-US" altLang="ko-KR" sz="600" dirty="0"/>
              <a:t>, </a:t>
            </a:r>
            <a:r>
              <a:rPr lang="ko-KR" altLang="en-US" sz="600" dirty="0"/>
              <a:t>라인 팔로잉 로봇용으로 설계됨</a:t>
            </a:r>
            <a:endParaRPr lang="en-US" altLang="ko-KR" sz="600" dirty="0"/>
          </a:p>
          <a:p>
            <a:r>
              <a:rPr lang="en-US" altLang="ko-KR" sz="600" dirty="0"/>
              <a:t>'Pixy Camera Feeds Page'</a:t>
            </a:r>
            <a:r>
              <a:rPr lang="ko-KR" altLang="en-US" sz="600" dirty="0"/>
              <a:t>의 </a:t>
            </a:r>
            <a:r>
              <a:rPr lang="en-US" altLang="ko-KR" sz="600" dirty="0"/>
              <a:t>Thomas </a:t>
            </a:r>
            <a:r>
              <a:rPr lang="ko-KR" altLang="en-US" sz="600" dirty="0"/>
              <a:t>창에 표시</a:t>
            </a:r>
            <a:endParaRPr lang="en-US" altLang="ko-KR" sz="600" dirty="0"/>
          </a:p>
          <a:p>
            <a:r>
              <a:rPr lang="ko-KR" altLang="en-US" sz="600" dirty="0"/>
              <a:t>데이터는 벡터와 바코드로 구성됨</a:t>
            </a:r>
            <a:r>
              <a:rPr lang="en-US" altLang="ko-KR" sz="600" dirty="0"/>
              <a:t>. </a:t>
            </a:r>
            <a:r>
              <a:rPr lang="ko-KR" altLang="en-US" sz="600" dirty="0"/>
              <a:t>벡터는 시작</a:t>
            </a:r>
            <a:r>
              <a:rPr lang="en-US" altLang="ko-KR" sz="600" dirty="0"/>
              <a:t>(X, Y: x0, y0) </a:t>
            </a:r>
            <a:r>
              <a:rPr lang="ko-KR" altLang="en-US" sz="600" dirty="0"/>
              <a:t>및 끝</a:t>
            </a:r>
            <a:r>
              <a:rPr lang="en-US" altLang="ko-KR" sz="600" dirty="0"/>
              <a:t>(X, Y: x1, y1) </a:t>
            </a:r>
            <a:r>
              <a:rPr lang="ko-KR" altLang="en-US" sz="600" dirty="0"/>
              <a:t>좌표와 각도를 가짐</a:t>
            </a:r>
            <a:r>
              <a:rPr lang="en-US" altLang="ko-KR" sz="600" dirty="0"/>
              <a:t>. </a:t>
            </a:r>
            <a:r>
              <a:rPr lang="ko-KR" altLang="en-US" sz="600" dirty="0"/>
              <a:t>바코드는 </a:t>
            </a:r>
            <a:r>
              <a:rPr lang="en-US" altLang="ko-KR" sz="600" dirty="0"/>
              <a:t>X, Y </a:t>
            </a:r>
            <a:r>
              <a:rPr lang="ko-KR" altLang="en-US" sz="600" dirty="0"/>
              <a:t>좌표와 값을 가짐</a:t>
            </a:r>
            <a:endParaRPr lang="en-US" altLang="ko-KR" sz="600" dirty="0"/>
          </a:p>
          <a:p>
            <a:r>
              <a:rPr lang="ko-KR" altLang="en-US" sz="600" dirty="0"/>
              <a:t>색상 기반 객체 감지를 위한 추적 알고리즘 사용</a:t>
            </a:r>
            <a:endParaRPr lang="en-US" altLang="ko-KR" sz="600" dirty="0"/>
          </a:p>
          <a:p>
            <a:r>
              <a:rPr lang="en-US" altLang="ko-KR" sz="600" dirty="0"/>
              <a:t>'Pixy Camera Feeds Page'</a:t>
            </a:r>
            <a:r>
              <a:rPr lang="ko-KR" altLang="en-US" sz="600" dirty="0"/>
              <a:t>의 </a:t>
            </a:r>
            <a:r>
              <a:rPr lang="en-US" altLang="ko-KR" sz="600" dirty="0"/>
              <a:t>Bluey </a:t>
            </a:r>
            <a:r>
              <a:rPr lang="ko-KR" altLang="en-US" sz="600" dirty="0"/>
              <a:t>창에 표시</a:t>
            </a:r>
            <a:endParaRPr lang="en-US" altLang="ko-KR" sz="600" dirty="0"/>
          </a:p>
          <a:p>
            <a:r>
              <a:rPr lang="ko-KR" altLang="en-US" sz="600" dirty="0"/>
              <a:t>데이터는 </a:t>
            </a:r>
            <a:r>
              <a:rPr lang="en-US" altLang="ko-KR" sz="600" dirty="0"/>
              <a:t>X, Y </a:t>
            </a:r>
            <a:r>
              <a:rPr lang="ko-KR" altLang="en-US" sz="600" dirty="0"/>
              <a:t>좌표</a:t>
            </a:r>
            <a:r>
              <a:rPr lang="en-US" altLang="ko-KR" sz="600" dirty="0"/>
              <a:t>, </a:t>
            </a:r>
            <a:r>
              <a:rPr lang="ko-KR" altLang="en-US" sz="600" dirty="0"/>
              <a:t>너비</a:t>
            </a:r>
            <a:r>
              <a:rPr lang="en-US" altLang="ko-KR" sz="600" dirty="0"/>
              <a:t>, </a:t>
            </a:r>
            <a:r>
              <a:rPr lang="ko-KR" altLang="en-US" sz="600" dirty="0"/>
              <a:t>높이</a:t>
            </a:r>
            <a:r>
              <a:rPr lang="en-US" altLang="ko-KR" sz="600" dirty="0"/>
              <a:t>, </a:t>
            </a:r>
            <a:r>
              <a:rPr lang="ko-KR" altLang="en-US" sz="600" dirty="0"/>
              <a:t>및 시그니처를 가진 블록으로 구성됨</a:t>
            </a:r>
            <a:r>
              <a:rPr lang="en-US" altLang="ko-KR" sz="600" dirty="0"/>
              <a:t>.</a:t>
            </a:r>
            <a:endParaRPr lang="en-AU" sz="600" dirty="0"/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40DCD54-AFDA-46F6-78B8-ECC5BF30D71F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3672000" y="3425321"/>
            <a:ext cx="252000" cy="253415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A102370F-A93E-012E-CE8B-29CAFBA83000}"/>
              </a:ext>
            </a:extLst>
          </p:cNvPr>
          <p:cNvSpPr txBox="1"/>
          <p:nvPr/>
        </p:nvSpPr>
        <p:spPr>
          <a:xfrm>
            <a:off x="1793894" y="2141490"/>
            <a:ext cx="2138082" cy="1263217"/>
          </a:xfrm>
          <a:prstGeom prst="rect">
            <a:avLst/>
          </a:prstGeom>
          <a:noFill/>
        </p:spPr>
        <p:txBody>
          <a:bodyPr wrap="square" tIns="108000" rtlCol="0">
            <a:spAutoFit/>
          </a:bodyPr>
          <a:lstStyle/>
          <a:p>
            <a:r>
              <a:rPr lang="ko-KR" altLang="en-US" sz="600" dirty="0"/>
              <a:t>기능 하나 </a:t>
            </a:r>
            <a:r>
              <a:rPr lang="en-US" altLang="ko-KR" sz="600" dirty="0"/>
              <a:t>- RFID </a:t>
            </a:r>
            <a:r>
              <a:rPr lang="ko-KR" altLang="en-US" sz="600" dirty="0"/>
              <a:t>리더기 </a:t>
            </a:r>
            <a:br>
              <a:rPr lang="ko-KR" altLang="en-US" sz="600" dirty="0"/>
            </a:br>
            <a:r>
              <a:rPr lang="ko-KR" altLang="en-US" sz="600" dirty="0"/>
              <a:t>패시브 </a:t>
            </a:r>
            <a:r>
              <a:rPr lang="en-US" altLang="ko-KR" sz="600" dirty="0"/>
              <a:t>RFID </a:t>
            </a:r>
            <a:r>
              <a:rPr lang="ko-KR" altLang="en-US" sz="600" dirty="0"/>
              <a:t>시스템리더가 안테나</a:t>
            </a:r>
            <a:r>
              <a:rPr lang="en-US" altLang="ko-KR" sz="600" dirty="0"/>
              <a:t>(125 kHz </a:t>
            </a:r>
            <a:r>
              <a:rPr lang="ko-KR" altLang="en-US" sz="600" dirty="0"/>
              <a:t>전자기장</a:t>
            </a:r>
            <a:r>
              <a:rPr lang="en-US" altLang="ko-KR" sz="600" dirty="0"/>
              <a:t>)</a:t>
            </a:r>
            <a:r>
              <a:rPr lang="ko-KR" altLang="en-US" sz="600" dirty="0"/>
              <a:t>를 사</a:t>
            </a:r>
            <a:endParaRPr lang="en-US" altLang="ko-KR" sz="600" dirty="0"/>
          </a:p>
          <a:p>
            <a:r>
              <a:rPr lang="ko-KR" altLang="en-US" sz="600" dirty="0"/>
              <a:t>용하여 태그로 신호를 보냄</a:t>
            </a:r>
            <a:endParaRPr lang="en-US" altLang="ko-KR" sz="600" dirty="0"/>
          </a:p>
          <a:p>
            <a:r>
              <a:rPr lang="ko-KR" altLang="en-US" sz="600" dirty="0"/>
              <a:t>태그</a:t>
            </a:r>
            <a:r>
              <a:rPr lang="en-US" altLang="ko-KR" sz="600" dirty="0"/>
              <a:t>(</a:t>
            </a:r>
            <a:r>
              <a:rPr lang="ko-KR" altLang="en-US" sz="600" dirty="0"/>
              <a:t>예</a:t>
            </a:r>
            <a:r>
              <a:rPr lang="en-US" altLang="ko-KR" sz="600" dirty="0"/>
              <a:t>: </a:t>
            </a:r>
            <a:r>
              <a:rPr lang="ko-KR" altLang="en-US" sz="600" dirty="0"/>
              <a:t>카드</a:t>
            </a:r>
            <a:r>
              <a:rPr lang="en-US" altLang="ko-KR" sz="600" dirty="0"/>
              <a:t>, </a:t>
            </a:r>
            <a:r>
              <a:rPr lang="ko-KR" altLang="en-US" sz="600" dirty="0"/>
              <a:t>키링</a:t>
            </a:r>
            <a:r>
              <a:rPr lang="en-US" altLang="ko-KR" sz="600" dirty="0"/>
              <a:t>, </a:t>
            </a:r>
            <a:r>
              <a:rPr lang="ko-KR" altLang="en-US" sz="600" dirty="0"/>
              <a:t>스티커</a:t>
            </a:r>
            <a:r>
              <a:rPr lang="en-US" altLang="ko-KR" sz="600" dirty="0"/>
              <a:t>)</a:t>
            </a:r>
            <a:r>
              <a:rPr lang="ko-KR" altLang="en-US" sz="600" dirty="0"/>
              <a:t>가 신호를 수신하고 저장된 정보를 함께 반환</a:t>
            </a:r>
            <a:r>
              <a:rPr lang="en-US" altLang="ko-KR" sz="600" dirty="0"/>
              <a:t>(</a:t>
            </a:r>
            <a:r>
              <a:rPr lang="ko-KR" altLang="en-US" sz="600" dirty="0"/>
              <a:t>필드에서 일부 에너지를 가져와서</a:t>
            </a:r>
            <a:r>
              <a:rPr lang="en-US" altLang="ko-KR" sz="600" dirty="0"/>
              <a:t>)</a:t>
            </a:r>
            <a:r>
              <a:rPr lang="ko-KR" altLang="en-US" sz="600" dirty="0"/>
              <a:t>리더가 새로운 신호를 수신하고 처</a:t>
            </a:r>
            <a:endParaRPr lang="en-US" altLang="ko-KR" sz="600" dirty="0"/>
          </a:p>
          <a:p>
            <a:r>
              <a:rPr lang="ko-KR" altLang="en-US" sz="600" dirty="0"/>
              <a:t>리기</a:t>
            </a:r>
            <a:r>
              <a:rPr lang="en-US" altLang="ko-KR" sz="600" dirty="0"/>
              <a:t>(</a:t>
            </a:r>
            <a:r>
              <a:rPr lang="ko-KR" altLang="en-US" sz="600" dirty="0"/>
              <a:t>이 경우 </a:t>
            </a:r>
            <a:r>
              <a:rPr lang="en-US" altLang="ko-KR" sz="600" dirty="0"/>
              <a:t>LEGO Mindstorms EV3 </a:t>
            </a:r>
            <a:r>
              <a:rPr lang="ko-KR" altLang="en-US" sz="600" dirty="0"/>
              <a:t>로봇</a:t>
            </a:r>
            <a:r>
              <a:rPr lang="en-US" altLang="ko-KR" sz="600" dirty="0"/>
              <a:t>)</a:t>
            </a:r>
            <a:r>
              <a:rPr lang="ko-KR" altLang="en-US" sz="600" dirty="0"/>
              <a:t>로 전송하여 추가 처리</a:t>
            </a:r>
            <a:endParaRPr lang="en-US" altLang="ko-KR" sz="600" dirty="0"/>
          </a:p>
          <a:p>
            <a:r>
              <a:rPr lang="ko-KR" altLang="en-US" sz="600" dirty="0"/>
              <a:t>센서는 </a:t>
            </a:r>
            <a:r>
              <a:rPr lang="en-US" altLang="ko-KR" sz="600" dirty="0" err="1"/>
              <a:t>mindsensorsPYB</a:t>
            </a:r>
            <a:r>
              <a:rPr lang="en-US" altLang="ko-KR" sz="600" dirty="0"/>
              <a:t> </a:t>
            </a:r>
            <a:r>
              <a:rPr lang="ko-KR" altLang="en-US" sz="600" dirty="0"/>
              <a:t>라이브러리의 </a:t>
            </a:r>
            <a:r>
              <a:rPr lang="en-US" altLang="ko-KR" sz="600" dirty="0"/>
              <a:t>EV3RFid </a:t>
            </a:r>
            <a:r>
              <a:rPr lang="ko-KR" altLang="en-US" sz="600" dirty="0"/>
              <a:t>클래스를 사용함</a:t>
            </a:r>
            <a:endParaRPr lang="en-US" altLang="ko-KR" sz="600" dirty="0"/>
          </a:p>
          <a:p>
            <a:r>
              <a:rPr lang="ko-KR" altLang="en-US" sz="600" dirty="0"/>
              <a:t>센서는 </a:t>
            </a:r>
            <a:r>
              <a:rPr lang="en-US" altLang="ko-KR" sz="600" dirty="0"/>
              <a:t>(I²C) </a:t>
            </a:r>
            <a:r>
              <a:rPr lang="ko-KR" altLang="en-US" sz="600" dirty="0"/>
              <a:t>직렬 프로토콜을 통해 </a:t>
            </a:r>
            <a:r>
              <a:rPr lang="en-US" altLang="ko-KR" sz="600" dirty="0"/>
              <a:t>LEGO Mindstorms EV3 </a:t>
            </a:r>
            <a:r>
              <a:rPr lang="ko-KR" altLang="en-US" sz="600" dirty="0"/>
              <a:t>로봇과 통신함</a:t>
            </a:r>
            <a:endParaRPr lang="en-AU" sz="6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66E47CE-D17F-A56B-A586-6C21F3F3BB9D}"/>
              </a:ext>
            </a:extLst>
          </p:cNvPr>
          <p:cNvSpPr txBox="1"/>
          <p:nvPr/>
        </p:nvSpPr>
        <p:spPr>
          <a:xfrm>
            <a:off x="3936700" y="2002862"/>
            <a:ext cx="2140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800" dirty="0"/>
          </a:p>
          <a:p>
            <a:endParaRPr lang="en-AU" sz="800" dirty="0"/>
          </a:p>
          <a:p>
            <a:endParaRPr lang="en-AU" sz="800" dirty="0"/>
          </a:p>
          <a:p>
            <a:r>
              <a:rPr lang="en-AU" sz="800" dirty="0"/>
              <a:t>SLIDE 5 GOES HERE</a:t>
            </a:r>
          </a:p>
          <a:p>
            <a:endParaRPr lang="en-AU" sz="800" dirty="0"/>
          </a:p>
          <a:p>
            <a:endParaRPr lang="en-AU" sz="800" dirty="0"/>
          </a:p>
          <a:p>
            <a:endParaRPr lang="en-AU" sz="800" dirty="0"/>
          </a:p>
          <a:p>
            <a:endParaRPr lang="en-AU" sz="800" dirty="0"/>
          </a:p>
          <a:p>
            <a:endParaRPr lang="en-AU" sz="800" dirty="0"/>
          </a:p>
          <a:p>
            <a:endParaRPr lang="en-AU" sz="800" dirty="0"/>
          </a:p>
        </p:txBody>
      </p:sp>
      <p:pic>
        <p:nvPicPr>
          <p:cNvPr id="121" name="Picture 120">
            <a:extLst>
              <a:ext uri="{FF2B5EF4-FFF2-40B4-BE49-F238E27FC236}">
                <a16:creationId xmlns:a16="http://schemas.microsoft.com/office/drawing/2014/main" id="{E55BD2B4-F526-EA37-D4DA-46C446DF0AAC}"/>
              </a:ext>
            </a:extLst>
          </p:cNvPr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3681154" y="2092157"/>
            <a:ext cx="252000" cy="252000"/>
          </a:xfrm>
          <a:prstGeom prst="rect">
            <a:avLst/>
          </a:prstGeom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2A0A433E-1E37-E720-692A-23F966EA8FF3}"/>
              </a:ext>
            </a:extLst>
          </p:cNvPr>
          <p:cNvSpPr txBox="1"/>
          <p:nvPr/>
        </p:nvSpPr>
        <p:spPr>
          <a:xfrm>
            <a:off x="6115035" y="2141020"/>
            <a:ext cx="2165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" dirty="0"/>
              <a:t>기능 둘 </a:t>
            </a:r>
            <a:r>
              <a:rPr lang="en-US" altLang="ko-KR" sz="600" dirty="0"/>
              <a:t>- </a:t>
            </a:r>
            <a:r>
              <a:rPr lang="ko-KR" altLang="en-US" sz="600" dirty="0"/>
              <a:t>열 센서 </a:t>
            </a:r>
            <a:br>
              <a:rPr lang="ko-KR" altLang="en-US" sz="600" dirty="0"/>
            </a:br>
            <a:r>
              <a:rPr lang="ko-KR" altLang="en-US" sz="600" dirty="0"/>
              <a:t>열 센서</a:t>
            </a:r>
            <a:r>
              <a:rPr lang="en-US" altLang="ko-KR" sz="600" dirty="0"/>
              <a:t>(</a:t>
            </a:r>
            <a:r>
              <a:rPr lang="ko-KR" altLang="en-US" sz="600" dirty="0"/>
              <a:t>비접촉식 적외선 온도계</a:t>
            </a:r>
            <a:r>
              <a:rPr lang="en-US" altLang="ko-KR" sz="600" dirty="0"/>
              <a:t>)</a:t>
            </a:r>
          </a:p>
          <a:p>
            <a:r>
              <a:rPr lang="ko-KR" altLang="en-US" sz="600" dirty="0"/>
              <a:t>섭씨 및 화씨 모두로 주변 온도와 센서가 가리키는 대상의 온도 반환 가능</a:t>
            </a:r>
            <a:endParaRPr lang="en-US" altLang="ko-KR" sz="600" dirty="0"/>
          </a:p>
          <a:p>
            <a:r>
              <a:rPr lang="ko-KR" altLang="en-US" sz="600" dirty="0"/>
              <a:t>콜리메이터 캡 없이 시야</a:t>
            </a:r>
            <a:r>
              <a:rPr lang="en-US" altLang="ko-KR" sz="600" dirty="0"/>
              <a:t>(</a:t>
            </a:r>
            <a:r>
              <a:rPr lang="en-US" altLang="ko-KR" sz="600" dirty="0" err="1"/>
              <a:t>FoV</a:t>
            </a:r>
            <a:r>
              <a:rPr lang="en-US" altLang="ko-KR" sz="600" dirty="0"/>
              <a:t>) 70</a:t>
            </a:r>
            <a:r>
              <a:rPr lang="ko-KR" altLang="en-US" sz="600" dirty="0"/>
              <a:t>도</a:t>
            </a:r>
            <a:r>
              <a:rPr lang="en-US" altLang="ko-KR" sz="600" dirty="0"/>
              <a:t>(</a:t>
            </a:r>
            <a:r>
              <a:rPr lang="ko-KR" altLang="en-US" sz="600" dirty="0"/>
              <a:t>가까운 물체에 적합</a:t>
            </a:r>
            <a:r>
              <a:rPr lang="en-US" altLang="ko-KR" sz="600" dirty="0"/>
              <a:t>), </a:t>
            </a:r>
            <a:r>
              <a:rPr lang="ko-KR" altLang="en-US" sz="600" dirty="0"/>
              <a:t>캡 착용 시 </a:t>
            </a:r>
            <a:r>
              <a:rPr lang="en-US" altLang="ko-KR" sz="600" dirty="0"/>
              <a:t>45</a:t>
            </a:r>
            <a:r>
              <a:rPr lang="ko-KR" altLang="en-US" sz="600" dirty="0"/>
              <a:t>도</a:t>
            </a:r>
            <a:r>
              <a:rPr lang="en-US" altLang="ko-KR" sz="600" dirty="0"/>
              <a:t>(</a:t>
            </a:r>
            <a:r>
              <a:rPr lang="ko-KR" altLang="en-US" sz="600" dirty="0"/>
              <a:t>더 정확한 측정</a:t>
            </a:r>
            <a:r>
              <a:rPr lang="en-US" altLang="ko-KR" sz="600" dirty="0"/>
              <a:t>)</a:t>
            </a:r>
          </a:p>
          <a:p>
            <a:r>
              <a:rPr lang="ko-KR" altLang="en-US" sz="600" dirty="0"/>
              <a:t>사용된 센서 모드 예</a:t>
            </a:r>
            <a:r>
              <a:rPr lang="en-US" altLang="ko-KR" sz="600" dirty="0"/>
              <a:t>: AMBIENT-C </a:t>
            </a:r>
            <a:r>
              <a:rPr lang="ko-KR" altLang="en-US" sz="600" dirty="0"/>
              <a:t>또는 </a:t>
            </a:r>
            <a:r>
              <a:rPr lang="en-US" altLang="ko-KR" sz="600" dirty="0"/>
              <a:t>TARGET-C, </a:t>
            </a:r>
            <a:r>
              <a:rPr lang="ko-KR" altLang="en-US" sz="600" dirty="0"/>
              <a:t>하지만 로봇이 모드당 하나의 값만 제공하므로 모드 전환을 위해 코딩 필요</a:t>
            </a:r>
            <a:endParaRPr lang="en-US" altLang="ko-KR" sz="600" dirty="0"/>
          </a:p>
          <a:p>
            <a:r>
              <a:rPr lang="ko-KR" altLang="en-US" sz="600" dirty="0"/>
              <a:t>실제 측정값을 얻기 위해 값은 </a:t>
            </a:r>
            <a:r>
              <a:rPr lang="en-US" altLang="ko-KR" sz="600" dirty="0"/>
              <a:t>100</a:t>
            </a:r>
            <a:r>
              <a:rPr lang="ko-KR" altLang="en-US" sz="600" dirty="0"/>
              <a:t>으로 나누어야 함</a:t>
            </a:r>
            <a:r>
              <a:rPr lang="en-US" altLang="ko-KR" sz="600" dirty="0"/>
              <a:t>.</a:t>
            </a:r>
            <a:endParaRPr lang="en-AU" sz="600" dirty="0"/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6C01A5BC-8A17-FB10-E9E6-316ED5FFD914}"/>
              </a:ext>
            </a:extLst>
          </p:cNvPr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7992690" y="2101261"/>
            <a:ext cx="252000" cy="252000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98D518D6-375C-1746-B07C-321F310C2368}"/>
              </a:ext>
            </a:extLst>
          </p:cNvPr>
          <p:cNvSpPr txBox="1"/>
          <p:nvPr/>
        </p:nvSpPr>
        <p:spPr>
          <a:xfrm>
            <a:off x="6234109" y="3767251"/>
            <a:ext cx="2074311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600" dirty="0"/>
              <a:t>기능 </a:t>
            </a:r>
            <a:r>
              <a:rPr lang="en-US" altLang="ko-KR" sz="600" dirty="0"/>
              <a:t>4 - Flask </a:t>
            </a:r>
            <a:r>
              <a:rPr lang="ko-KR" altLang="en-US" sz="600" dirty="0"/>
              <a:t>서버통신</a:t>
            </a:r>
            <a:endParaRPr lang="en-US" altLang="ko-KR" sz="600" dirty="0"/>
          </a:p>
          <a:p>
            <a:r>
              <a:rPr lang="en-US" altLang="ko-KR" sz="600" dirty="0"/>
              <a:t>Wi-Fi </a:t>
            </a:r>
            <a:r>
              <a:rPr lang="ko-KR" altLang="en-US" sz="600" dirty="0"/>
              <a:t>로컬 네트워크를 통해 </a:t>
            </a:r>
            <a:r>
              <a:rPr lang="en-US" altLang="ko-KR" sz="600" dirty="0"/>
              <a:t>EV3</a:t>
            </a:r>
            <a:r>
              <a:rPr lang="ko-KR" altLang="en-US" sz="600" dirty="0"/>
              <a:t>와 양방향 </a:t>
            </a:r>
            <a:r>
              <a:rPr lang="en-US" altLang="ko-KR" sz="600" dirty="0"/>
              <a:t>Hypertext Transfer Protocol(HTTP) </a:t>
            </a:r>
            <a:r>
              <a:rPr lang="ko-KR" altLang="en-US" sz="600" dirty="0"/>
              <a:t>통신</a:t>
            </a:r>
            <a:r>
              <a:rPr lang="en-US" altLang="ko-KR" sz="600" dirty="0"/>
              <a:t>: </a:t>
            </a:r>
            <a:r>
              <a:rPr lang="ko-KR" altLang="en-US" sz="600" dirty="0"/>
              <a:t>즉 </a:t>
            </a:r>
            <a:r>
              <a:rPr lang="en-US" altLang="ko-KR" sz="600" dirty="0"/>
              <a:t>GET(Flask</a:t>
            </a:r>
            <a:r>
              <a:rPr lang="ko-KR" altLang="en-US" sz="600" dirty="0"/>
              <a:t>에서 데이터 수신</a:t>
            </a:r>
            <a:r>
              <a:rPr lang="en-US" altLang="ko-KR" sz="600" dirty="0"/>
              <a:t>) </a:t>
            </a:r>
            <a:r>
              <a:rPr lang="ko-KR" altLang="en-US" sz="600" dirty="0"/>
              <a:t>및 </a:t>
            </a:r>
            <a:r>
              <a:rPr lang="en-US" altLang="ko-KR" sz="600" dirty="0"/>
              <a:t>POST(Flask</a:t>
            </a:r>
            <a:r>
              <a:rPr lang="ko-KR" altLang="en-US" sz="600" dirty="0"/>
              <a:t>로 데이터 전송</a:t>
            </a:r>
            <a:r>
              <a:rPr lang="en-US" altLang="ko-KR" sz="600" dirty="0"/>
              <a:t>)</a:t>
            </a:r>
          </a:p>
          <a:p>
            <a:r>
              <a:rPr lang="en-US" altLang="ko-KR" sz="600" dirty="0"/>
              <a:t>BLE(Bluetooth Low Energy) </a:t>
            </a:r>
            <a:r>
              <a:rPr lang="ko-KR" altLang="en-US" sz="600" dirty="0"/>
              <a:t>브리지를 통한 </a:t>
            </a:r>
            <a:r>
              <a:rPr lang="en-US" altLang="ko-KR" sz="600" dirty="0"/>
              <a:t>SPIKE Primes</a:t>
            </a:r>
            <a:r>
              <a:rPr lang="ko-KR" altLang="en-US" sz="600" dirty="0"/>
              <a:t>와의 단방향 </a:t>
            </a:r>
            <a:r>
              <a:rPr lang="en-US" altLang="ko-KR" sz="600" dirty="0"/>
              <a:t>BLE </a:t>
            </a:r>
            <a:r>
              <a:rPr lang="ko-KR" altLang="en-US" sz="600" dirty="0"/>
              <a:t>통신</a:t>
            </a:r>
            <a:r>
              <a:rPr lang="en-US" altLang="ko-KR" sz="600" dirty="0"/>
              <a:t>: </a:t>
            </a:r>
            <a:r>
              <a:rPr lang="ko-KR" altLang="en-US" sz="600" dirty="0"/>
              <a:t>즉 </a:t>
            </a:r>
            <a:r>
              <a:rPr lang="en-US" altLang="ko-KR" sz="600" dirty="0"/>
              <a:t>POST</a:t>
            </a:r>
          </a:p>
          <a:p>
            <a:r>
              <a:rPr lang="en-US" altLang="ko-KR" sz="600" dirty="0"/>
              <a:t>SPIKE Primes </a:t>
            </a:r>
            <a:r>
              <a:rPr lang="ko-KR" altLang="en-US" sz="600" dirty="0"/>
              <a:t>간 양방향 </a:t>
            </a:r>
            <a:r>
              <a:rPr lang="en-US" altLang="ko-KR" sz="600" dirty="0"/>
              <a:t>BLE </a:t>
            </a:r>
            <a:r>
              <a:rPr lang="ko-KR" altLang="en-US" sz="600" dirty="0"/>
              <a:t>통신</a:t>
            </a:r>
            <a:r>
              <a:rPr lang="en-US" altLang="ko-KR" sz="600" dirty="0"/>
              <a:t>: </a:t>
            </a:r>
            <a:r>
              <a:rPr lang="ko-KR" altLang="en-US" sz="600" dirty="0"/>
              <a:t>즉 한 채널에서 방송</a:t>
            </a:r>
            <a:r>
              <a:rPr lang="en-US" altLang="ko-KR" sz="600" dirty="0"/>
              <a:t>(</a:t>
            </a:r>
            <a:r>
              <a:rPr lang="ko-KR" altLang="en-US" sz="600" dirty="0"/>
              <a:t>데이터 전송</a:t>
            </a:r>
            <a:r>
              <a:rPr lang="en-US" altLang="ko-KR" sz="600" dirty="0"/>
              <a:t>)</a:t>
            </a:r>
            <a:r>
              <a:rPr lang="ko-KR" altLang="en-US" sz="600" dirty="0"/>
              <a:t>하고 보완 채널에서 관찰</a:t>
            </a:r>
            <a:r>
              <a:rPr lang="en-US" altLang="ko-KR" sz="600" dirty="0"/>
              <a:t>(</a:t>
            </a:r>
            <a:r>
              <a:rPr lang="ko-KR" altLang="en-US" sz="600" dirty="0"/>
              <a:t>데이터 수신</a:t>
            </a:r>
            <a:r>
              <a:rPr lang="en-US" altLang="ko-KR" sz="600" dirty="0"/>
              <a:t>)</a:t>
            </a:r>
          </a:p>
          <a:p>
            <a:endParaRPr lang="en-US" altLang="ko-KR" sz="600" dirty="0"/>
          </a:p>
          <a:p>
            <a:r>
              <a:rPr lang="en-US" altLang="ko-KR" sz="600" dirty="0"/>
              <a:t>Flask </a:t>
            </a:r>
            <a:r>
              <a:rPr lang="ko-KR" altLang="en-US" sz="600" dirty="0"/>
              <a:t>서버로 전송된 데이터를 표시하는 대시보드를 통해 </a:t>
            </a:r>
            <a:r>
              <a:rPr lang="en-US" altLang="ko-KR" sz="600" dirty="0"/>
              <a:t>Hypertext Markup Language(HTML), JavaScript </a:t>
            </a:r>
            <a:r>
              <a:rPr lang="ko-KR" altLang="en-US" sz="600" dirty="0"/>
              <a:t>및 </a:t>
            </a:r>
            <a:r>
              <a:rPr lang="en-US" altLang="ko-KR" sz="600" dirty="0"/>
              <a:t>Cascading Style Sheets(CSS)</a:t>
            </a:r>
            <a:r>
              <a:rPr lang="ko-KR" altLang="en-US" sz="600" dirty="0"/>
              <a:t>로 프레젠테이션적용 가능한 경우 </a:t>
            </a:r>
            <a:r>
              <a:rPr lang="en-US" altLang="ko-KR" sz="600" dirty="0"/>
              <a:t>JavaScript Object Notation(JSON) </a:t>
            </a:r>
            <a:r>
              <a:rPr lang="ko-KR" altLang="en-US" sz="600" dirty="0"/>
              <a:t>오케스트레이션 파일에 정의된 장치 시작</a:t>
            </a:r>
            <a:r>
              <a:rPr lang="en-US" altLang="ko-KR" sz="600" dirty="0"/>
              <a:t>, </a:t>
            </a:r>
            <a:r>
              <a:rPr lang="ko-KR" altLang="en-US" sz="600" dirty="0"/>
              <a:t>루틴 수행 및 중지 지침</a:t>
            </a:r>
            <a:endParaRPr lang="en-US" altLang="ko-KR" sz="600" dirty="0"/>
          </a:p>
          <a:p>
            <a:r>
              <a:rPr lang="ko-KR" altLang="en-US" sz="600" dirty="0"/>
              <a:t>장치 </a:t>
            </a:r>
            <a:r>
              <a:rPr lang="en-US" altLang="ko-KR" sz="600" dirty="0"/>
              <a:t>'</a:t>
            </a:r>
            <a:r>
              <a:rPr lang="ko-KR" altLang="en-US" sz="600" dirty="0"/>
              <a:t>생체 정보</a:t>
            </a:r>
            <a:r>
              <a:rPr lang="en-US" altLang="ko-KR" sz="600" dirty="0"/>
              <a:t>': </a:t>
            </a:r>
            <a:r>
              <a:rPr lang="ko-KR" altLang="en-US" sz="600" dirty="0"/>
              <a:t>예</a:t>
            </a:r>
            <a:r>
              <a:rPr lang="en-US" altLang="ko-KR" sz="600" dirty="0"/>
              <a:t>: </a:t>
            </a:r>
            <a:r>
              <a:rPr lang="ko-KR" altLang="en-US" sz="600" dirty="0"/>
              <a:t>온도</a:t>
            </a:r>
            <a:r>
              <a:rPr lang="en-US" altLang="ko-KR" sz="600" dirty="0"/>
              <a:t>, </a:t>
            </a:r>
            <a:r>
              <a:rPr lang="ko-KR" altLang="en-US" sz="600" dirty="0"/>
              <a:t>속도</a:t>
            </a:r>
            <a:endParaRPr lang="en-US" altLang="ko-KR" sz="600" dirty="0"/>
          </a:p>
          <a:p>
            <a:r>
              <a:rPr lang="ko-KR" altLang="en-US" sz="600" dirty="0"/>
              <a:t>장치 음성 및 소리</a:t>
            </a:r>
            <a:r>
              <a:rPr lang="en-US" altLang="ko-KR" sz="600" dirty="0"/>
              <a:t>, </a:t>
            </a:r>
            <a:r>
              <a:rPr lang="ko-KR" altLang="en-US" sz="600" dirty="0"/>
              <a:t>캡션 및 오프라인 한국어 번역</a:t>
            </a:r>
            <a:r>
              <a:rPr lang="en-US" altLang="ko-KR" sz="600" dirty="0"/>
              <a:t>(NLLB-200 </a:t>
            </a:r>
            <a:r>
              <a:rPr lang="ko-KR" altLang="en-US" sz="600" dirty="0"/>
              <a:t>기계 번역 모델 사용</a:t>
            </a:r>
            <a:r>
              <a:rPr lang="en-US" altLang="ko-KR" sz="600" dirty="0"/>
              <a:t>)</a:t>
            </a:r>
          </a:p>
          <a:p>
            <a:r>
              <a:rPr lang="ko-KR" altLang="en-US" sz="600" dirty="0"/>
              <a:t>객체 인식 모양 및 움직임</a:t>
            </a:r>
            <a:endParaRPr lang="en-US" altLang="ko-KR" sz="600" dirty="0"/>
          </a:p>
          <a:p>
            <a:r>
              <a:rPr lang="ko-KR" altLang="en-US" sz="600" dirty="0"/>
              <a:t>라인 추적 벡터 및 바코드 데이터</a:t>
            </a:r>
            <a:endParaRPr lang="en-US" altLang="ko-KR" sz="600" dirty="0"/>
          </a:p>
          <a:p>
            <a:r>
              <a:rPr lang="ko-KR" altLang="en-US" sz="600" dirty="0"/>
              <a:t>‘보안 카메라’ 영상</a:t>
            </a:r>
            <a:endParaRPr lang="en-AU" sz="600" dirty="0"/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B91C5F77-B66A-2AF9-F371-7F5BF93E7641}"/>
              </a:ext>
            </a:extLst>
          </p:cNvPr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8022541" y="3421551"/>
            <a:ext cx="252000" cy="252000"/>
          </a:xfrm>
          <a:prstGeom prst="rect">
            <a:avLst/>
          </a:prstGeom>
        </p:spPr>
      </p:pic>
      <p:sp>
        <p:nvSpPr>
          <p:cNvPr id="126" name="Speech Bubble: Oval 125">
            <a:extLst>
              <a:ext uri="{FF2B5EF4-FFF2-40B4-BE49-F238E27FC236}">
                <a16:creationId xmlns:a16="http://schemas.microsoft.com/office/drawing/2014/main" id="{74C79DEA-4698-CDFE-D21B-76BE7F105A4F}"/>
              </a:ext>
            </a:extLst>
          </p:cNvPr>
          <p:cNvSpPr/>
          <p:nvPr/>
        </p:nvSpPr>
        <p:spPr>
          <a:xfrm>
            <a:off x="3257444" y="794630"/>
            <a:ext cx="663605" cy="224409"/>
          </a:xfrm>
          <a:prstGeom prst="wedgeEllipseCallout">
            <a:avLst>
              <a:gd name="adj1" fmla="val -72912"/>
              <a:gd name="adj2" fmla="val -27168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세이프티 퍼스트</a:t>
            </a:r>
            <a:r>
              <a:rPr lang="en-US" altLang="ko-KR" sz="500" dirty="0">
                <a:solidFill>
                  <a:schemeClr val="tx1"/>
                </a:solidFill>
              </a:rPr>
              <a:t>!</a:t>
            </a:r>
            <a:endParaRPr lang="en-AU" sz="500" dirty="0">
              <a:solidFill>
                <a:schemeClr val="tx1"/>
              </a:solidFill>
            </a:endParaRPr>
          </a:p>
        </p:txBody>
      </p:sp>
      <p:sp>
        <p:nvSpPr>
          <p:cNvPr id="127" name="Speech Bubble: Oval 126">
            <a:extLst>
              <a:ext uri="{FF2B5EF4-FFF2-40B4-BE49-F238E27FC236}">
                <a16:creationId xmlns:a16="http://schemas.microsoft.com/office/drawing/2014/main" id="{4490E92D-F462-CF88-2345-9803E7D07B35}"/>
              </a:ext>
            </a:extLst>
          </p:cNvPr>
          <p:cNvSpPr/>
          <p:nvPr/>
        </p:nvSpPr>
        <p:spPr>
          <a:xfrm>
            <a:off x="7628103" y="70185"/>
            <a:ext cx="593327" cy="211355"/>
          </a:xfrm>
          <a:prstGeom prst="wedgeEllipseCallout">
            <a:avLst>
              <a:gd name="adj1" fmla="val -76889"/>
              <a:gd name="adj2" fmla="val 85461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안전이 두 번째</a:t>
            </a:r>
            <a:r>
              <a:rPr lang="en-US" altLang="ko-KR" sz="500" dirty="0">
                <a:solidFill>
                  <a:schemeClr val="tx1"/>
                </a:solidFill>
              </a:rPr>
              <a:t>?</a:t>
            </a:r>
            <a:endParaRPr lang="en-AU" sz="500" dirty="0">
              <a:solidFill>
                <a:schemeClr val="tx1"/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987D7FBB-3640-DD3E-16BD-3524FCE27BB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8" b="17200"/>
          <a:stretch>
            <a:fillRect/>
          </a:stretch>
        </p:blipFill>
        <p:spPr>
          <a:xfrm>
            <a:off x="8268939" y="1256674"/>
            <a:ext cx="1009330" cy="749260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74332FE7-A910-B705-A7B3-4E6D15167B7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1" r="12184" b="27598"/>
          <a:stretch>
            <a:fillRect/>
          </a:stretch>
        </p:blipFill>
        <p:spPr>
          <a:xfrm>
            <a:off x="9304636" y="542629"/>
            <a:ext cx="1026163" cy="740640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EFEA51DA-2A8C-B9E9-2D9A-42A6B5F24A4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" t="8344" r="17334" b="29466"/>
          <a:stretch>
            <a:fillRect/>
          </a:stretch>
        </p:blipFill>
        <p:spPr>
          <a:xfrm>
            <a:off x="8254893" y="52635"/>
            <a:ext cx="1026163" cy="870986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0D0CA4EF-361A-2CAD-CB5D-D74C2E45921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5" t="7912" r="15501" b="12343"/>
          <a:stretch>
            <a:fillRect/>
          </a:stretch>
        </p:blipFill>
        <p:spPr>
          <a:xfrm>
            <a:off x="3952002" y="52635"/>
            <a:ext cx="1071145" cy="1138151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61661E71-F59A-9D11-ACCD-C9796CC0AD8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" t="11765" r="13608" b="24372"/>
          <a:stretch>
            <a:fillRect/>
          </a:stretch>
        </p:blipFill>
        <p:spPr>
          <a:xfrm>
            <a:off x="4955828" y="1100586"/>
            <a:ext cx="1129591" cy="892879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AB6BC136-74F2-07EC-7CF5-1819CFE640A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71"/>
          <a:stretch>
            <a:fillRect/>
          </a:stretch>
        </p:blipFill>
        <p:spPr>
          <a:xfrm>
            <a:off x="3939069" y="2107100"/>
            <a:ext cx="1622412" cy="1218686"/>
          </a:xfrm>
          <a:prstGeom prst="rect">
            <a:avLst/>
          </a:prstGeom>
        </p:spPr>
      </p:pic>
      <p:sp>
        <p:nvSpPr>
          <p:cNvPr id="134" name="Speech Bubble: Oval 133">
            <a:extLst>
              <a:ext uri="{FF2B5EF4-FFF2-40B4-BE49-F238E27FC236}">
                <a16:creationId xmlns:a16="http://schemas.microsoft.com/office/drawing/2014/main" id="{29F0980D-ED7B-587A-C8EF-103A7AFD5049}"/>
              </a:ext>
            </a:extLst>
          </p:cNvPr>
          <p:cNvSpPr/>
          <p:nvPr/>
        </p:nvSpPr>
        <p:spPr>
          <a:xfrm>
            <a:off x="661528" y="6521759"/>
            <a:ext cx="1378173" cy="308220"/>
          </a:xfrm>
          <a:prstGeom prst="wedgeEllipseCallout">
            <a:avLst>
              <a:gd name="adj1" fmla="val -75638"/>
              <a:gd name="adj2" fmla="val -29760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사용된 맞춤형 인쇄 회로 기판</a:t>
            </a:r>
            <a:r>
              <a:rPr lang="en-US" altLang="ko-KR" sz="500" dirty="0">
                <a:solidFill>
                  <a:schemeClr val="tx1"/>
                </a:solidFill>
              </a:rPr>
              <a:t>(PCB) </a:t>
            </a:r>
            <a:r>
              <a:rPr lang="ko-KR" altLang="en-US" sz="500" dirty="0">
                <a:solidFill>
                  <a:schemeClr val="tx1"/>
                </a:solidFill>
              </a:rPr>
              <a:t>또는 제작된 부품 없음</a:t>
            </a:r>
            <a:endParaRPr lang="en-AU" sz="500" dirty="0">
              <a:solidFill>
                <a:schemeClr val="tx1"/>
              </a:solidFill>
            </a:endParaRP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53501F70-E5FE-3BC3-D57B-91DEFB1DADE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" b="2017"/>
          <a:stretch>
            <a:fillRect/>
          </a:stretch>
        </p:blipFill>
        <p:spPr>
          <a:xfrm>
            <a:off x="2051702" y="5648891"/>
            <a:ext cx="1906440" cy="1029109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92821C15-1D1B-1F15-4293-5AADF378FE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2"/>
          <a:stretch>
            <a:fillRect/>
          </a:stretch>
        </p:blipFill>
        <p:spPr>
          <a:xfrm>
            <a:off x="4396122" y="4864860"/>
            <a:ext cx="1625072" cy="1465199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C5D0F1C7-15AA-E0D7-F940-381260FFFD6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90"/>
          <a:stretch>
            <a:fillRect/>
          </a:stretch>
        </p:blipFill>
        <p:spPr>
          <a:xfrm>
            <a:off x="3921049" y="3507364"/>
            <a:ext cx="1824092" cy="1382947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A91CE9F6-8AA6-F539-E1EF-F801551CEF0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9"/>
          <a:stretch>
            <a:fillRect/>
          </a:stretch>
        </p:blipFill>
        <p:spPr>
          <a:xfrm>
            <a:off x="8256397" y="2101139"/>
            <a:ext cx="1283660" cy="1237825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E4DD4A6D-F9E6-A9C2-22F3-C6018315411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6" r="7505"/>
          <a:stretch>
            <a:fillRect/>
          </a:stretch>
        </p:blipFill>
        <p:spPr>
          <a:xfrm>
            <a:off x="6187516" y="5919067"/>
            <a:ext cx="1297559" cy="857690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21ADB7CD-A59F-8240-BFDC-9548DFB446D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6" r="10277"/>
          <a:stretch>
            <a:fillRect/>
          </a:stretch>
        </p:blipFill>
        <p:spPr>
          <a:xfrm>
            <a:off x="9086996" y="5913851"/>
            <a:ext cx="1218772" cy="862906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D7FC9E1A-D735-5E5F-8515-C72AEC819DC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" b="2017"/>
          <a:stretch>
            <a:fillRect/>
          </a:stretch>
        </p:blipFill>
        <p:spPr>
          <a:xfrm>
            <a:off x="7488450" y="5913851"/>
            <a:ext cx="1598546" cy="862906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D3DD03F9-0D85-BCD8-0084-C022A5255A6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" t="4462" r="5216" b="7698"/>
          <a:stretch>
            <a:fillRect/>
          </a:stretch>
        </p:blipFill>
        <p:spPr>
          <a:xfrm>
            <a:off x="8268939" y="3425078"/>
            <a:ext cx="1550061" cy="1180665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9275EB7D-B6EB-F821-5CD2-C9BC568FC25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" t="2625" r="8044" b="16756"/>
          <a:stretch>
            <a:fillRect/>
          </a:stretch>
        </p:blipFill>
        <p:spPr>
          <a:xfrm>
            <a:off x="8287723" y="4605743"/>
            <a:ext cx="2067337" cy="1048129"/>
          </a:xfrm>
          <a:prstGeom prst="rect">
            <a:avLst/>
          </a:prstGeom>
        </p:spPr>
      </p:pic>
      <p:sp>
        <p:nvSpPr>
          <p:cNvPr id="144" name="Speech Bubble: Oval 143">
            <a:extLst>
              <a:ext uri="{FF2B5EF4-FFF2-40B4-BE49-F238E27FC236}">
                <a16:creationId xmlns:a16="http://schemas.microsoft.com/office/drawing/2014/main" id="{98FF6D28-D802-0C2E-F596-991EC306D26D}"/>
              </a:ext>
            </a:extLst>
          </p:cNvPr>
          <p:cNvSpPr/>
          <p:nvPr/>
        </p:nvSpPr>
        <p:spPr>
          <a:xfrm>
            <a:off x="7944201" y="5609455"/>
            <a:ext cx="825170" cy="277153"/>
          </a:xfrm>
          <a:prstGeom prst="wedgeEllipseCallout">
            <a:avLst>
              <a:gd name="adj1" fmla="val -72388"/>
              <a:gd name="adj2" fmla="val -54407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</a:rPr>
              <a:t>접근성 및 관중 참여</a:t>
            </a:r>
            <a:endParaRPr lang="en-AU" sz="500" dirty="0">
              <a:solidFill>
                <a:schemeClr val="tx1"/>
              </a:solidFill>
            </a:endParaRP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5B43EF8D-E0E3-429C-1147-400AEE4011BD}"/>
              </a:ext>
            </a:extLst>
          </p:cNvPr>
          <p:cNvPicPr>
            <a:picLocks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4" r="13791"/>
          <a:stretch>
            <a:fillRect/>
          </a:stretch>
        </p:blipFill>
        <p:spPr>
          <a:xfrm>
            <a:off x="175257" y="2273464"/>
            <a:ext cx="144000" cy="144000"/>
          </a:xfrm>
          <a:prstGeom prst="rect">
            <a:avLst/>
          </a:prstGeom>
        </p:spPr>
      </p:pic>
      <p:sp>
        <p:nvSpPr>
          <p:cNvPr id="146" name="Oval 145">
            <a:extLst>
              <a:ext uri="{FF2B5EF4-FFF2-40B4-BE49-F238E27FC236}">
                <a16:creationId xmlns:a16="http://schemas.microsoft.com/office/drawing/2014/main" id="{42FDEE96-2B3A-35B0-75F1-724BB31B8CE7}"/>
              </a:ext>
            </a:extLst>
          </p:cNvPr>
          <p:cNvSpPr/>
          <p:nvPr/>
        </p:nvSpPr>
        <p:spPr>
          <a:xfrm>
            <a:off x="160508" y="2258374"/>
            <a:ext cx="173501" cy="17156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B7B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9D67A9F5-AA1D-8326-C5B0-B1CE501CC6AF}"/>
              </a:ext>
            </a:extLst>
          </p:cNvPr>
          <p:cNvPicPr>
            <a:picLocks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7" t="9618" r="20250" b="4789"/>
          <a:stretch>
            <a:fillRect/>
          </a:stretch>
        </p:blipFill>
        <p:spPr>
          <a:xfrm>
            <a:off x="175257" y="2929197"/>
            <a:ext cx="144000" cy="144000"/>
          </a:xfrm>
          <a:prstGeom prst="rect">
            <a:avLst/>
          </a:prstGeom>
        </p:spPr>
      </p:pic>
      <p:sp>
        <p:nvSpPr>
          <p:cNvPr id="148" name="Oval 147">
            <a:extLst>
              <a:ext uri="{FF2B5EF4-FFF2-40B4-BE49-F238E27FC236}">
                <a16:creationId xmlns:a16="http://schemas.microsoft.com/office/drawing/2014/main" id="{3F0361BF-97B6-1503-07F4-B5C9AB119FDD}"/>
              </a:ext>
            </a:extLst>
          </p:cNvPr>
          <p:cNvSpPr/>
          <p:nvPr/>
        </p:nvSpPr>
        <p:spPr>
          <a:xfrm>
            <a:off x="164216" y="2915414"/>
            <a:ext cx="173501" cy="17156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B7B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93B85E05-1D4C-F6FC-3862-E6E957592509}"/>
              </a:ext>
            </a:extLst>
          </p:cNvPr>
          <p:cNvPicPr>
            <a:picLocks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9" t="4462" r="11327"/>
          <a:stretch>
            <a:fillRect/>
          </a:stretch>
        </p:blipFill>
        <p:spPr>
          <a:xfrm>
            <a:off x="174837" y="3127491"/>
            <a:ext cx="144000" cy="144000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F9ADBCCA-0CBB-C3D2-CC17-37AF524D3FA8}"/>
              </a:ext>
            </a:extLst>
          </p:cNvPr>
          <p:cNvPicPr>
            <a:picLocks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2" r="14712" b="7912"/>
          <a:stretch>
            <a:fillRect/>
          </a:stretch>
        </p:blipFill>
        <p:spPr>
          <a:xfrm>
            <a:off x="174836" y="2497629"/>
            <a:ext cx="144000" cy="144000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8042A223-8D70-E4EA-C0DB-F33E28EA3FD3}"/>
              </a:ext>
            </a:extLst>
          </p:cNvPr>
          <p:cNvPicPr>
            <a:picLocks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9" t="8611" r="18793" b="2625"/>
          <a:stretch>
            <a:fillRect/>
          </a:stretch>
        </p:blipFill>
        <p:spPr>
          <a:xfrm>
            <a:off x="174836" y="2716443"/>
            <a:ext cx="144000" cy="144000"/>
          </a:xfrm>
          <a:prstGeom prst="rect">
            <a:avLst/>
          </a:prstGeom>
        </p:spPr>
      </p:pic>
      <p:sp>
        <p:nvSpPr>
          <p:cNvPr id="152" name="Oval 151">
            <a:extLst>
              <a:ext uri="{FF2B5EF4-FFF2-40B4-BE49-F238E27FC236}">
                <a16:creationId xmlns:a16="http://schemas.microsoft.com/office/drawing/2014/main" id="{DC53F84C-197D-981D-92A3-B4B53C39AB75}"/>
              </a:ext>
            </a:extLst>
          </p:cNvPr>
          <p:cNvSpPr/>
          <p:nvPr/>
        </p:nvSpPr>
        <p:spPr>
          <a:xfrm>
            <a:off x="160086" y="3113708"/>
            <a:ext cx="173501" cy="17156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B7B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DB299F19-C34F-E0A3-2CB7-988E7FD65760}"/>
              </a:ext>
            </a:extLst>
          </p:cNvPr>
          <p:cNvSpPr/>
          <p:nvPr/>
        </p:nvSpPr>
        <p:spPr>
          <a:xfrm>
            <a:off x="160508" y="2485419"/>
            <a:ext cx="173501" cy="17156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B7B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BCEA0CA-23F4-9F62-F76D-C449DB231EB1}"/>
              </a:ext>
            </a:extLst>
          </p:cNvPr>
          <p:cNvSpPr/>
          <p:nvPr/>
        </p:nvSpPr>
        <p:spPr>
          <a:xfrm>
            <a:off x="160508" y="2701553"/>
            <a:ext cx="173501" cy="171565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B7B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699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1260</Words>
  <Application>Microsoft Office PowerPoint</Application>
  <PresentationFormat>Widescreen</PresentationFormat>
  <Paragraphs>112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Jurassic Park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Pascal Van Mello</dc:creator>
  <cp:lastModifiedBy>Pascal Van Mello</cp:lastModifiedBy>
  <cp:revision>2</cp:revision>
  <dcterms:created xsi:type="dcterms:W3CDTF">2026-06-06T04:27:11Z</dcterms:created>
  <dcterms:modified xsi:type="dcterms:W3CDTF">2026-06-06T04:28:54Z</dcterms:modified>
</cp:coreProperties>
</file>