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showGuides="1">
      <p:cViewPr varScale="1">
        <p:scale>
          <a:sx n="100" d="100"/>
          <a:sy n="100" d="100"/>
        </p:scale>
        <p:origin x="7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96818B-51DB-4591-A4EE-DF2F0522B4F7}" type="datetimeFigureOut">
              <a:rPr lang="en-AU" smtClean="0"/>
              <a:t>6/06/2026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A23B30-BCB0-4DEA-9CDD-8CD974ADD6A4}" type="slidenum">
              <a:rPr lang="en-AU" smtClean="0"/>
              <a:t>‹#›</a:t>
            </a:fld>
            <a:endParaRPr lang="en-AU"/>
          </a:p>
        </p:txBody>
      </p:sp>
    </p:spTree>
    <p:extLst>
      <p:ext uri="{BB962C8B-B14F-4D97-AF65-F5344CB8AC3E}">
        <p14:creationId xmlns:p14="http://schemas.microsoft.com/office/powerpoint/2010/main" val="353772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5A23B30-BCB0-4DEA-9CDD-8CD974ADD6A4}" type="slidenum">
              <a:rPr lang="en-AU" smtClean="0"/>
              <a:t>1</a:t>
            </a:fld>
            <a:endParaRPr lang="en-AU"/>
          </a:p>
        </p:txBody>
      </p:sp>
    </p:spTree>
    <p:extLst>
      <p:ext uri="{BB962C8B-B14F-4D97-AF65-F5344CB8AC3E}">
        <p14:creationId xmlns:p14="http://schemas.microsoft.com/office/powerpoint/2010/main" val="836022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B7F07-8168-A06F-0416-9274EBA83D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F641707-8733-E54D-1987-99BFFA85CC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934B4AB-1765-649F-3D82-FDA581E70A3D}"/>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5" name="Footer Placeholder 4">
            <a:extLst>
              <a:ext uri="{FF2B5EF4-FFF2-40B4-BE49-F238E27FC236}">
                <a16:creationId xmlns:a16="http://schemas.microsoft.com/office/drawing/2014/main" id="{8AAA2E1A-F9A5-32FD-2E3F-6B0D2C55B0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9C333F9-EAA0-C6CD-E906-07A51AA9C15B}"/>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3026993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7A74-DB58-D65F-862B-C9E1B0B270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763CCAC-A74A-6665-FC13-035B8969AE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6E16D72-C149-702A-6887-D72C862D7D28}"/>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5" name="Footer Placeholder 4">
            <a:extLst>
              <a:ext uri="{FF2B5EF4-FFF2-40B4-BE49-F238E27FC236}">
                <a16:creationId xmlns:a16="http://schemas.microsoft.com/office/drawing/2014/main" id="{FE57C030-4068-A1D4-5702-4C4FC2890E8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BF2BC12-8AD2-E847-D628-7B2336FB45C4}"/>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1465078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527974-35D3-4C5B-1AF7-23011C323F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D27608C-6CED-8DDD-02A4-DFCD5228C1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A9C3534-1DCC-A131-4D8C-E04056FFF5B2}"/>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5" name="Footer Placeholder 4">
            <a:extLst>
              <a:ext uri="{FF2B5EF4-FFF2-40B4-BE49-F238E27FC236}">
                <a16:creationId xmlns:a16="http://schemas.microsoft.com/office/drawing/2014/main" id="{1C33D34E-9EDA-AF3A-A253-35098630510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45DC361-93CD-E66E-3E3A-FA4B6890DFDF}"/>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755028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C0D99-AA26-03B2-A819-132F880325F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F1AD78-4FD1-24D6-4397-E4A666602C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66F0360-CED5-4B9C-545A-4A211D5CB6F7}"/>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5" name="Footer Placeholder 4">
            <a:extLst>
              <a:ext uri="{FF2B5EF4-FFF2-40B4-BE49-F238E27FC236}">
                <a16:creationId xmlns:a16="http://schemas.microsoft.com/office/drawing/2014/main" id="{02E5C70D-06C7-49D1-0409-EA168930D51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EEFB3A-6076-67E9-9515-F325065BB681}"/>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179347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BF826-6D43-6577-0D0F-7FF187BFF8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7EA8F88-FF46-9BA9-49AB-37E59C5D0B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FDD68F-4AC3-9930-182B-2D80233E889D}"/>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5" name="Footer Placeholder 4">
            <a:extLst>
              <a:ext uri="{FF2B5EF4-FFF2-40B4-BE49-F238E27FC236}">
                <a16:creationId xmlns:a16="http://schemas.microsoft.com/office/drawing/2014/main" id="{C52C896E-3873-4BF6-6C68-9BF70CE282B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653E227-F41C-DBEE-A76D-EBB131975E1F}"/>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107921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24A55-789D-41D6-DC55-053EAECA376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7BB63B1-3994-62DA-AF44-5142BDE973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B18D618-5468-EA60-AA1D-6F0634CEA5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3E5DEEAB-E9C1-DDE1-B8B3-3BDB5D26D243}"/>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6" name="Footer Placeholder 5">
            <a:extLst>
              <a:ext uri="{FF2B5EF4-FFF2-40B4-BE49-F238E27FC236}">
                <a16:creationId xmlns:a16="http://schemas.microsoft.com/office/drawing/2014/main" id="{CD27543C-646D-3A34-A9DD-DA32830A0E3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6CFF9E6-D691-389D-51EC-08B029012517}"/>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977455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D31E3-A4D8-70D3-976F-F1A60CB6186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7509443-FCA8-D1C0-E437-30699D79C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EE70E9-99AF-AC68-24D7-B7877DD860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7FDA45A-648A-A799-A066-29AEA9DEC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5D3977-35F6-EE02-EF07-0085E09B57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7C87547-F0DC-7840-EBD8-A4B1EECE9C55}"/>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8" name="Footer Placeholder 7">
            <a:extLst>
              <a:ext uri="{FF2B5EF4-FFF2-40B4-BE49-F238E27FC236}">
                <a16:creationId xmlns:a16="http://schemas.microsoft.com/office/drawing/2014/main" id="{8631A93D-0225-AC2C-9426-1FE16AE228B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1FF9F56A-2424-4548-CAF2-D785FF6545CF}"/>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579138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84AC-DD83-8B77-6D39-58CCBF1C14A2}"/>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F7C0C1D8-11D0-B5EF-5831-7946C3573CD4}"/>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4" name="Footer Placeholder 3">
            <a:extLst>
              <a:ext uri="{FF2B5EF4-FFF2-40B4-BE49-F238E27FC236}">
                <a16:creationId xmlns:a16="http://schemas.microsoft.com/office/drawing/2014/main" id="{A98C6C27-A0A3-2FCC-71BD-95325291F25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7C041CFC-F3C6-0064-23C9-9E0926C7AE13}"/>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1991942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1DFE29-47D3-47E4-03DC-004DEF4C6FA7}"/>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3" name="Footer Placeholder 2">
            <a:extLst>
              <a:ext uri="{FF2B5EF4-FFF2-40B4-BE49-F238E27FC236}">
                <a16:creationId xmlns:a16="http://schemas.microsoft.com/office/drawing/2014/main" id="{594703B3-6496-25EE-4F0B-A0E7AE8ABD5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39A97A1-C212-E7ED-352C-522A11FCA1C4}"/>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348505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9D005-2621-57D4-1F21-D0F0A50136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73FC8A7-0E19-F502-4AC7-8CFACA4387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1A490D4-D14D-1035-7541-76A4D954B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6F4E14-03B1-8E9B-94A0-C3B6C46624FB}"/>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6" name="Footer Placeholder 5">
            <a:extLst>
              <a:ext uri="{FF2B5EF4-FFF2-40B4-BE49-F238E27FC236}">
                <a16:creationId xmlns:a16="http://schemas.microsoft.com/office/drawing/2014/main" id="{419A1157-6562-39B5-039D-144F7516ED1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D29DC3D-95B2-C33D-3971-AEB27526D370}"/>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364228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02173-A6EA-D036-B689-8DE5CAF19F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C4A7FCC-F421-9C8E-1D15-375BA93300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DF84CBE-77A9-59A3-4409-EA26FC369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AD29B-F65F-9881-BC78-CF9327A1831A}"/>
              </a:ext>
            </a:extLst>
          </p:cNvPr>
          <p:cNvSpPr>
            <a:spLocks noGrp="1"/>
          </p:cNvSpPr>
          <p:nvPr>
            <p:ph type="dt" sz="half" idx="10"/>
          </p:nvPr>
        </p:nvSpPr>
        <p:spPr/>
        <p:txBody>
          <a:bodyPr/>
          <a:lstStyle/>
          <a:p>
            <a:fld id="{6F270D4F-970F-4581-A037-8CAAFA26F7DD}" type="datetimeFigureOut">
              <a:rPr lang="en-AU" smtClean="0"/>
              <a:t>6/06/2026</a:t>
            </a:fld>
            <a:endParaRPr lang="en-AU"/>
          </a:p>
        </p:txBody>
      </p:sp>
      <p:sp>
        <p:nvSpPr>
          <p:cNvPr id="6" name="Footer Placeholder 5">
            <a:extLst>
              <a:ext uri="{FF2B5EF4-FFF2-40B4-BE49-F238E27FC236}">
                <a16:creationId xmlns:a16="http://schemas.microsoft.com/office/drawing/2014/main" id="{E9921FEC-49C0-667A-4B2D-7B5A434F7F2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6909698-5A6B-9314-F93B-47CE8CEC3B2E}"/>
              </a:ext>
            </a:extLst>
          </p:cNvPr>
          <p:cNvSpPr>
            <a:spLocks noGrp="1"/>
          </p:cNvSpPr>
          <p:nvPr>
            <p:ph type="sldNum" sz="quarter" idx="12"/>
          </p:nvPr>
        </p:nvSpPr>
        <p:spPr/>
        <p:txBody>
          <a:bodyPr/>
          <a:lstStyle/>
          <a:p>
            <a:fld id="{C15464EF-9E84-4CD7-B048-5CEDA3F59DDD}" type="slidenum">
              <a:rPr lang="en-AU" smtClean="0"/>
              <a:t>‹#›</a:t>
            </a:fld>
            <a:endParaRPr lang="en-AU"/>
          </a:p>
        </p:txBody>
      </p:sp>
    </p:spTree>
    <p:extLst>
      <p:ext uri="{BB962C8B-B14F-4D97-AF65-F5344CB8AC3E}">
        <p14:creationId xmlns:p14="http://schemas.microsoft.com/office/powerpoint/2010/main" val="1696992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EB392F-E5C2-D5A3-DD03-EA871A398D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527C9FA-B2C4-1299-E90C-2481B12C26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6976274-748E-1DC4-2669-5B0C5B1D0F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270D4F-970F-4581-A037-8CAAFA26F7DD}" type="datetimeFigureOut">
              <a:rPr lang="en-AU" smtClean="0"/>
              <a:t>6/06/2026</a:t>
            </a:fld>
            <a:endParaRPr lang="en-AU"/>
          </a:p>
        </p:txBody>
      </p:sp>
      <p:sp>
        <p:nvSpPr>
          <p:cNvPr id="5" name="Footer Placeholder 4">
            <a:extLst>
              <a:ext uri="{FF2B5EF4-FFF2-40B4-BE49-F238E27FC236}">
                <a16:creationId xmlns:a16="http://schemas.microsoft.com/office/drawing/2014/main" id="{59950AF3-328B-2AC6-2C47-2FB506633C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6F61E19F-7C61-3E5E-EF27-CD84B99A68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5464EF-9E84-4CD7-B048-5CEDA3F59DDD}" type="slidenum">
              <a:rPr lang="en-AU" smtClean="0"/>
              <a:t>‹#›</a:t>
            </a:fld>
            <a:endParaRPr lang="en-AU"/>
          </a:p>
        </p:txBody>
      </p:sp>
    </p:spTree>
    <p:extLst>
      <p:ext uri="{BB962C8B-B14F-4D97-AF65-F5344CB8AC3E}">
        <p14:creationId xmlns:p14="http://schemas.microsoft.com/office/powerpoint/2010/main" val="3196954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jpg"/><Relationship Id="rId39" Type="http://schemas.openxmlformats.org/officeDocument/2006/relationships/image" Target="../media/image37.jpg"/><Relationship Id="rId21" Type="http://schemas.openxmlformats.org/officeDocument/2006/relationships/image" Target="../media/image19.jpg"/><Relationship Id="rId34" Type="http://schemas.openxmlformats.org/officeDocument/2006/relationships/image" Target="../media/image32.jp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jpg"/><Relationship Id="rId33" Type="http://schemas.openxmlformats.org/officeDocument/2006/relationships/image" Target="../media/image31.jpg"/><Relationship Id="rId38" Type="http://schemas.openxmlformats.org/officeDocument/2006/relationships/image" Target="../media/image36.jp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jpg"/><Relationship Id="rId29" Type="http://schemas.openxmlformats.org/officeDocument/2006/relationships/image" Target="../media/image27.jp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jpg"/><Relationship Id="rId32" Type="http://schemas.openxmlformats.org/officeDocument/2006/relationships/image" Target="../media/image30.jpg"/><Relationship Id="rId37" Type="http://schemas.openxmlformats.org/officeDocument/2006/relationships/image" Target="../media/image35.jp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jpg"/><Relationship Id="rId28" Type="http://schemas.openxmlformats.org/officeDocument/2006/relationships/image" Target="../media/image26.jpg"/><Relationship Id="rId36" Type="http://schemas.openxmlformats.org/officeDocument/2006/relationships/image" Target="../media/image34.jp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jp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jpg"/><Relationship Id="rId27" Type="http://schemas.openxmlformats.org/officeDocument/2006/relationships/image" Target="../media/image25.jpg"/><Relationship Id="rId30" Type="http://schemas.openxmlformats.org/officeDocument/2006/relationships/image" Target="../media/image28.jpg"/><Relationship Id="rId35" Type="http://schemas.openxmlformats.org/officeDocument/2006/relationships/image" Target="../media/image33.jpg"/><Relationship Id="rId8" Type="http://schemas.openxmlformats.org/officeDocument/2006/relationships/image" Target="../media/image6.png"/><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78358C4-E3CF-A222-FB9E-ED52ED890C8D}"/>
              </a:ext>
            </a:extLst>
          </p:cNvPr>
          <p:cNvSpPr/>
          <p:nvPr/>
        </p:nvSpPr>
        <p:spPr>
          <a:xfrm>
            <a:off x="1787521" y="36000"/>
            <a:ext cx="8568000" cy="1980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AU" sz="600" dirty="0">
              <a:solidFill>
                <a:schemeClr val="tx1"/>
              </a:solidFill>
            </a:endParaRPr>
          </a:p>
        </p:txBody>
      </p:sp>
      <p:sp>
        <p:nvSpPr>
          <p:cNvPr id="5" name="Rectangle: Rounded Corners 4">
            <a:extLst>
              <a:ext uri="{FF2B5EF4-FFF2-40B4-BE49-F238E27FC236}">
                <a16:creationId xmlns:a16="http://schemas.microsoft.com/office/drawing/2014/main" id="{F5D34174-A6B3-E0B5-0CE2-B9619F666F7A}"/>
              </a:ext>
            </a:extLst>
          </p:cNvPr>
          <p:cNvSpPr/>
          <p:nvPr/>
        </p:nvSpPr>
        <p:spPr>
          <a:xfrm>
            <a:off x="78060" y="2065786"/>
            <a:ext cx="1620000" cy="1260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0975" lvl="1"/>
            <a:r>
              <a:rPr lang="en-AU" sz="1200" dirty="0">
                <a:solidFill>
                  <a:schemeClr val="tx1"/>
                </a:solidFill>
                <a:latin typeface="Jurassic Park" panose="020B0603050302020204" pitchFamily="34" charset="0"/>
              </a:rPr>
              <a:t>Meet the Team </a:t>
            </a:r>
          </a:p>
          <a:p>
            <a:pPr marL="180975" lvl="1"/>
            <a:r>
              <a:rPr lang="en-AU" sz="600" b="1" dirty="0">
                <a:solidFill>
                  <a:schemeClr val="tx1"/>
                </a:solidFill>
              </a:rPr>
              <a:t>Abigail</a:t>
            </a:r>
            <a:r>
              <a:rPr lang="en-AU" sz="600" dirty="0">
                <a:solidFill>
                  <a:schemeClr val="tx1"/>
                </a:solidFill>
              </a:rPr>
              <a:t> ‘the mad scientist’ Braun - Python developer</a:t>
            </a:r>
            <a:br>
              <a:rPr lang="en-AU" sz="600" dirty="0">
                <a:solidFill>
                  <a:schemeClr val="tx1"/>
                </a:solidFill>
              </a:rPr>
            </a:br>
            <a:r>
              <a:rPr lang="en-AU" sz="600" b="1" dirty="0">
                <a:solidFill>
                  <a:schemeClr val="tx1"/>
                </a:solidFill>
              </a:rPr>
              <a:t>Allira</a:t>
            </a:r>
            <a:r>
              <a:rPr lang="en-AU" sz="600" dirty="0">
                <a:solidFill>
                  <a:schemeClr val="tx1"/>
                </a:solidFill>
              </a:rPr>
              <a:t> ‘the tourist’ Fleming - </a:t>
            </a:r>
            <a:br>
              <a:rPr lang="en-AU" sz="600" dirty="0">
                <a:solidFill>
                  <a:schemeClr val="tx1"/>
                </a:solidFill>
              </a:rPr>
            </a:br>
            <a:r>
              <a:rPr lang="en-AU" sz="600" dirty="0">
                <a:solidFill>
                  <a:schemeClr val="tx1"/>
                </a:solidFill>
              </a:rPr>
              <a:t>Poster &amp; video designer, Jack of all trades</a:t>
            </a:r>
            <a:br>
              <a:rPr lang="en-AU" sz="600" dirty="0">
                <a:solidFill>
                  <a:schemeClr val="tx1"/>
                </a:solidFill>
              </a:rPr>
            </a:br>
            <a:r>
              <a:rPr lang="en-AU" sz="600" b="1" dirty="0">
                <a:solidFill>
                  <a:schemeClr val="tx1"/>
                </a:solidFill>
              </a:rPr>
              <a:t>Emily</a:t>
            </a:r>
            <a:r>
              <a:rPr lang="en-AU" sz="600" dirty="0">
                <a:solidFill>
                  <a:schemeClr val="tx1"/>
                </a:solidFill>
              </a:rPr>
              <a:t> ‘the other tourist’ Scofield -</a:t>
            </a:r>
            <a:br>
              <a:rPr lang="en-AU" sz="600" dirty="0">
                <a:solidFill>
                  <a:schemeClr val="tx1"/>
                </a:solidFill>
              </a:rPr>
            </a:br>
            <a:r>
              <a:rPr lang="en-AU" sz="600" dirty="0">
                <a:solidFill>
                  <a:schemeClr val="tx1"/>
                </a:solidFill>
              </a:rPr>
              <a:t>Robot &amp; prop costumer</a:t>
            </a:r>
            <a:br>
              <a:rPr lang="en-AU" sz="600" dirty="0">
                <a:solidFill>
                  <a:schemeClr val="tx1"/>
                </a:solidFill>
              </a:rPr>
            </a:br>
            <a:r>
              <a:rPr lang="en-AU" sz="600" b="1" dirty="0">
                <a:solidFill>
                  <a:schemeClr val="tx1"/>
                </a:solidFill>
              </a:rPr>
              <a:t>Madeleine</a:t>
            </a:r>
            <a:r>
              <a:rPr lang="en-AU" sz="600" dirty="0">
                <a:solidFill>
                  <a:schemeClr val="tx1"/>
                </a:solidFill>
              </a:rPr>
              <a:t> ‘the guide’ Van Mello - Flask &amp; Web developer, hardware coordinator</a:t>
            </a:r>
            <a:br>
              <a:rPr lang="en-AU" sz="600" dirty="0">
                <a:solidFill>
                  <a:schemeClr val="tx1"/>
                </a:solidFill>
              </a:rPr>
            </a:br>
            <a:r>
              <a:rPr lang="en-AU" sz="600" b="1" dirty="0">
                <a:solidFill>
                  <a:schemeClr val="tx1"/>
                </a:solidFill>
              </a:rPr>
              <a:t>Dustin</a:t>
            </a:r>
            <a:r>
              <a:rPr lang="en-AU" sz="600" dirty="0">
                <a:solidFill>
                  <a:schemeClr val="tx1"/>
                </a:solidFill>
              </a:rPr>
              <a:t> ‘Grady Owen’ Ward -</a:t>
            </a:r>
            <a:br>
              <a:rPr lang="en-AU" sz="600" dirty="0">
                <a:solidFill>
                  <a:schemeClr val="tx1"/>
                </a:solidFill>
              </a:rPr>
            </a:br>
            <a:r>
              <a:rPr lang="en-AU" sz="600" dirty="0">
                <a:solidFill>
                  <a:schemeClr val="tx1"/>
                </a:solidFill>
              </a:rPr>
              <a:t>Robot &amp; prop builder</a:t>
            </a:r>
          </a:p>
        </p:txBody>
      </p:sp>
      <p:sp>
        <p:nvSpPr>
          <p:cNvPr id="6" name="Rectangle: Rounded Corners 5">
            <a:extLst>
              <a:ext uri="{FF2B5EF4-FFF2-40B4-BE49-F238E27FC236}">
                <a16:creationId xmlns:a16="http://schemas.microsoft.com/office/drawing/2014/main" id="{5F16EBD6-5F60-9DC3-B9CE-86973D874731}"/>
              </a:ext>
            </a:extLst>
          </p:cNvPr>
          <p:cNvSpPr/>
          <p:nvPr/>
        </p:nvSpPr>
        <p:spPr>
          <a:xfrm>
            <a:off x="72000" y="3386665"/>
            <a:ext cx="1620000" cy="1512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dirty="0">
                <a:solidFill>
                  <a:schemeClr val="tx1"/>
                </a:solidFill>
                <a:latin typeface="Jurassic Park" panose="020B0603050302020204" pitchFamily="34" charset="0"/>
              </a:rPr>
              <a:t>A ‘roarsome’ Expedition</a:t>
            </a:r>
            <a:br>
              <a:rPr lang="en-AU" dirty="0">
                <a:solidFill>
                  <a:schemeClr val="tx1"/>
                </a:solidFill>
                <a:latin typeface="Jurassic Park" panose="020B0603050302020204" pitchFamily="34" charset="0"/>
              </a:rPr>
            </a:br>
            <a:r>
              <a:rPr lang="en-US" sz="500" dirty="0">
                <a:solidFill>
                  <a:schemeClr val="tx1"/>
                </a:solidFill>
              </a:rPr>
              <a:t>After their trip to Jurassic Park, which</a:t>
            </a:r>
          </a:p>
          <a:p>
            <a:r>
              <a:rPr lang="en-US" sz="500" dirty="0">
                <a:solidFill>
                  <a:schemeClr val="tx1"/>
                </a:solidFill>
              </a:rPr>
              <a:t>ended in total disaster, the tourists now prepare for just another day on Isla </a:t>
            </a:r>
            <a:r>
              <a:rPr lang="en-US" sz="500" dirty="0" err="1">
                <a:solidFill>
                  <a:schemeClr val="tx1"/>
                </a:solidFill>
              </a:rPr>
              <a:t>Primis</a:t>
            </a:r>
            <a:r>
              <a:rPr lang="en-US" sz="500" dirty="0">
                <a:solidFill>
                  <a:schemeClr val="tx1"/>
                </a:solidFill>
              </a:rPr>
              <a:t> as they board the Jurassic Kingdom jeep with their guide, under the watchful eye of the park scientist. They enjoy feeding a Brachiosaurus and having a toilet break. But behold a T-Rex escapes and trashes the ... toilet. As they continue on their journey on the park monorail, they reach the coast and gasp at the Mosasaurus feeding. Sadly, now an Indominus Rex unleashes. Grady and his beloved Raptor manage to fend it off and he rolls away in his hamster ball. Is this the end? Surely not! The T-Rex joins in with the Raptor to chase the I-Rex away. It then gets mauled by another Mosasaurus, the Pterodactyl flies away and the volcano erupts...</a:t>
            </a:r>
            <a:endParaRPr lang="en-AU" sz="500" dirty="0">
              <a:solidFill>
                <a:schemeClr val="tx1"/>
              </a:solidFill>
            </a:endParaRPr>
          </a:p>
        </p:txBody>
      </p:sp>
      <p:sp>
        <p:nvSpPr>
          <p:cNvPr id="7" name="Rectangle: Rounded Corners 6">
            <a:extLst>
              <a:ext uri="{FF2B5EF4-FFF2-40B4-BE49-F238E27FC236}">
                <a16:creationId xmlns:a16="http://schemas.microsoft.com/office/drawing/2014/main" id="{3648E53F-8074-FBE6-8E23-D78406DA4750}"/>
              </a:ext>
            </a:extLst>
          </p:cNvPr>
          <p:cNvSpPr/>
          <p:nvPr/>
        </p:nvSpPr>
        <p:spPr>
          <a:xfrm>
            <a:off x="10480241" y="5127441"/>
            <a:ext cx="1620000" cy="1692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r>
              <a:rPr lang="en-AU" sz="1200" dirty="0">
                <a:solidFill>
                  <a:schemeClr val="tx1"/>
                </a:solidFill>
                <a:latin typeface="Jurassic Park" panose="020B0603050302020204" pitchFamily="34" charset="0"/>
              </a:rPr>
              <a:t>Sponsors and Supporters</a:t>
            </a:r>
          </a:p>
          <a:p>
            <a:pPr>
              <a:buFont typeface="Arial" panose="020B0604020202020204" pitchFamily="34" charset="0"/>
              <a:buChar char="•"/>
            </a:pPr>
            <a:r>
              <a:rPr lang="en-AU" sz="600" dirty="0">
                <a:solidFill>
                  <a:schemeClr val="tx1"/>
                </a:solidFill>
              </a:rPr>
              <a:t> 4RO</a:t>
            </a:r>
          </a:p>
          <a:p>
            <a:pPr>
              <a:buFont typeface="Arial" panose="020B0604020202020204" pitchFamily="34" charset="0"/>
              <a:buChar char="•"/>
            </a:pPr>
            <a:r>
              <a:rPr lang="en-AU" sz="600" dirty="0">
                <a:solidFill>
                  <a:schemeClr val="tx1"/>
                </a:solidFill>
              </a:rPr>
              <a:t> Central State Signs </a:t>
            </a:r>
          </a:p>
          <a:p>
            <a:pPr>
              <a:buFont typeface="Arial" panose="020B0604020202020204" pitchFamily="34" charset="0"/>
              <a:buChar char="•"/>
            </a:pPr>
            <a:r>
              <a:rPr lang="en-AU" sz="600" dirty="0">
                <a:solidFill>
                  <a:schemeClr val="tx1"/>
                </a:solidFill>
              </a:rPr>
              <a:t> CQ University</a:t>
            </a:r>
          </a:p>
          <a:p>
            <a:pPr>
              <a:buFont typeface="Arial" panose="020B0604020202020204" pitchFamily="34" charset="0"/>
              <a:buChar char="•"/>
            </a:pPr>
            <a:r>
              <a:rPr lang="en-AU" sz="600" dirty="0">
                <a:solidFill>
                  <a:schemeClr val="tx1"/>
                </a:solidFill>
              </a:rPr>
              <a:t> Girl Guides Rockhampton</a:t>
            </a:r>
          </a:p>
          <a:p>
            <a:pPr>
              <a:buFont typeface="Arial" panose="020B0604020202020204" pitchFamily="34" charset="0"/>
              <a:buChar char="•"/>
            </a:pPr>
            <a:r>
              <a:rPr lang="en-AU" sz="600" dirty="0">
                <a:solidFill>
                  <a:schemeClr val="tx1"/>
                </a:solidFill>
              </a:rPr>
              <a:t> Lighthouse Christian School</a:t>
            </a:r>
          </a:p>
          <a:p>
            <a:pPr>
              <a:buFont typeface="Arial" panose="020B0604020202020204" pitchFamily="34" charset="0"/>
              <a:buChar char="•"/>
            </a:pPr>
            <a:r>
              <a:rPr lang="en-AU" sz="600" dirty="0">
                <a:solidFill>
                  <a:schemeClr val="tx1"/>
                </a:solidFill>
              </a:rPr>
              <a:t> Michelle Landry MP </a:t>
            </a:r>
          </a:p>
          <a:p>
            <a:pPr>
              <a:buFont typeface="Arial" panose="020B0604020202020204" pitchFamily="34" charset="0"/>
              <a:buChar char="•"/>
            </a:pPr>
            <a:r>
              <a:rPr lang="en-US" sz="600" dirty="0">
                <a:solidFill>
                  <a:schemeClr val="tx1"/>
                </a:solidFill>
              </a:rPr>
              <a:t> Millennium  Collectables  &amp; Comics</a:t>
            </a:r>
          </a:p>
          <a:p>
            <a:pPr>
              <a:buFont typeface="Arial" panose="020B0604020202020204" pitchFamily="34" charset="0"/>
              <a:buChar char="•"/>
            </a:pPr>
            <a:r>
              <a:rPr lang="en-US" sz="600" dirty="0">
                <a:solidFill>
                  <a:schemeClr val="tx1"/>
                </a:solidFill>
              </a:rPr>
              <a:t> Mr V STEAM with Bricks</a:t>
            </a:r>
          </a:p>
          <a:p>
            <a:pPr>
              <a:buFont typeface="Arial" panose="020B0604020202020204" pitchFamily="34" charset="0"/>
              <a:buChar char="•"/>
            </a:pPr>
            <a:r>
              <a:rPr lang="en-US" sz="600" dirty="0">
                <a:solidFill>
                  <a:schemeClr val="tx1"/>
                </a:solidFill>
              </a:rPr>
              <a:t> Nigel Hutton MP</a:t>
            </a:r>
          </a:p>
          <a:p>
            <a:pPr>
              <a:buFont typeface="Arial" panose="020B0604020202020204" pitchFamily="34" charset="0"/>
              <a:buChar char="•"/>
            </a:pPr>
            <a:r>
              <a:rPr lang="en-US" sz="600" dirty="0">
                <a:solidFill>
                  <a:schemeClr val="tx1"/>
                </a:solidFill>
              </a:rPr>
              <a:t> North Rockhampton Rotary Club</a:t>
            </a:r>
          </a:p>
          <a:p>
            <a:pPr>
              <a:buFont typeface="Arial" panose="020B0604020202020204" pitchFamily="34" charset="0"/>
              <a:buChar char="•"/>
            </a:pPr>
            <a:r>
              <a:rPr lang="en-US" sz="600" dirty="0">
                <a:solidFill>
                  <a:schemeClr val="tx1"/>
                </a:solidFill>
              </a:rPr>
              <a:t> Nyree Johnson</a:t>
            </a:r>
            <a:endParaRPr lang="en-AU" sz="600" dirty="0">
              <a:solidFill>
                <a:schemeClr val="tx1"/>
              </a:solidFill>
            </a:endParaRPr>
          </a:p>
          <a:p>
            <a:pPr>
              <a:buFont typeface="Arial" panose="020B0604020202020204" pitchFamily="34" charset="0"/>
              <a:buChar char="•"/>
            </a:pPr>
            <a:r>
              <a:rPr lang="en-AU" sz="600" dirty="0">
                <a:solidFill>
                  <a:schemeClr val="tx1"/>
                </a:solidFill>
              </a:rPr>
              <a:t> STEM Changemakers</a:t>
            </a:r>
          </a:p>
          <a:p>
            <a:pPr>
              <a:buFont typeface="Arial" panose="020B0604020202020204" pitchFamily="34" charset="0"/>
              <a:buChar char="•"/>
            </a:pPr>
            <a:r>
              <a:rPr lang="en-AU" sz="600" dirty="0">
                <a:solidFill>
                  <a:schemeClr val="tx1"/>
                </a:solidFill>
              </a:rPr>
              <a:t> STEM Hub Rockhampton</a:t>
            </a:r>
          </a:p>
          <a:p>
            <a:pPr>
              <a:buFont typeface="Arial" panose="020B0604020202020204" pitchFamily="34" charset="0"/>
              <a:buChar char="•"/>
            </a:pPr>
            <a:r>
              <a:rPr lang="en-AU" sz="600" dirty="0">
                <a:solidFill>
                  <a:schemeClr val="tx1"/>
                </a:solidFill>
              </a:rPr>
              <a:t> Totally Toys</a:t>
            </a:r>
          </a:p>
          <a:p>
            <a:pPr>
              <a:buFont typeface="Arial" panose="020B0604020202020204" pitchFamily="34" charset="0"/>
              <a:buChar char="•"/>
            </a:pPr>
            <a:r>
              <a:rPr lang="en-AU" sz="600" dirty="0">
                <a:solidFill>
                  <a:schemeClr val="tx1"/>
                </a:solidFill>
              </a:rPr>
              <a:t> UpCycle CQ</a:t>
            </a:r>
          </a:p>
        </p:txBody>
      </p:sp>
      <p:sp>
        <p:nvSpPr>
          <p:cNvPr id="8" name="Rectangle: Rounded Corners 7">
            <a:extLst>
              <a:ext uri="{FF2B5EF4-FFF2-40B4-BE49-F238E27FC236}">
                <a16:creationId xmlns:a16="http://schemas.microsoft.com/office/drawing/2014/main" id="{D2E89FB8-D6BB-42E5-E34B-E8BC532BD2AB}"/>
              </a:ext>
            </a:extLst>
          </p:cNvPr>
          <p:cNvSpPr/>
          <p:nvPr/>
        </p:nvSpPr>
        <p:spPr>
          <a:xfrm>
            <a:off x="10476000" y="3435008"/>
            <a:ext cx="1620000" cy="1620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numCol="3" rtlCol="0" anchor="t"/>
          <a:lstStyle/>
          <a:p>
            <a:r>
              <a:rPr lang="en-AU" sz="1200" dirty="0">
                <a:solidFill>
                  <a:schemeClr val="tx1"/>
                </a:solidFill>
                <a:latin typeface="Jurassic Park" panose="020B0603050302020204" pitchFamily="34" charset="0"/>
              </a:rPr>
              <a:t>Links</a:t>
            </a:r>
            <a:endParaRPr lang="en-AU" sz="1200" dirty="0">
              <a:solidFill>
                <a:schemeClr val="tx1"/>
              </a:solidFill>
            </a:endParaRPr>
          </a:p>
        </p:txBody>
      </p:sp>
      <p:sp>
        <p:nvSpPr>
          <p:cNvPr id="9" name="TextBox 8">
            <a:extLst>
              <a:ext uri="{FF2B5EF4-FFF2-40B4-BE49-F238E27FC236}">
                <a16:creationId xmlns:a16="http://schemas.microsoft.com/office/drawing/2014/main" id="{0E851004-CB40-8C5B-76CF-FB3010630A56}"/>
              </a:ext>
            </a:extLst>
          </p:cNvPr>
          <p:cNvSpPr txBox="1"/>
          <p:nvPr/>
        </p:nvSpPr>
        <p:spPr>
          <a:xfrm>
            <a:off x="11393966" y="4159595"/>
            <a:ext cx="637858" cy="184666"/>
          </a:xfrm>
          <a:prstGeom prst="rect">
            <a:avLst/>
          </a:prstGeom>
          <a:noFill/>
        </p:spPr>
        <p:txBody>
          <a:bodyPr wrap="square">
            <a:spAutoFit/>
          </a:bodyPr>
          <a:lstStyle/>
          <a:p>
            <a:r>
              <a:rPr lang="en-AU" sz="600" dirty="0"/>
              <a:t>FaceBook</a:t>
            </a:r>
          </a:p>
        </p:txBody>
      </p:sp>
      <p:sp>
        <p:nvSpPr>
          <p:cNvPr id="10" name="Rectangle: Rounded Corners 9">
            <a:extLst>
              <a:ext uri="{FF2B5EF4-FFF2-40B4-BE49-F238E27FC236}">
                <a16:creationId xmlns:a16="http://schemas.microsoft.com/office/drawing/2014/main" id="{6F615C09-6F41-6F11-11B6-B4D87FC78D47}"/>
              </a:ext>
            </a:extLst>
          </p:cNvPr>
          <p:cNvSpPr/>
          <p:nvPr/>
        </p:nvSpPr>
        <p:spPr>
          <a:xfrm>
            <a:off x="1800000" y="3420000"/>
            <a:ext cx="4248000" cy="3384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AU" sz="600" dirty="0">
              <a:solidFill>
                <a:schemeClr val="tx1"/>
              </a:solidFill>
            </a:endParaRPr>
          </a:p>
        </p:txBody>
      </p:sp>
      <p:sp>
        <p:nvSpPr>
          <p:cNvPr id="11" name="Rectangle: Rounded Corners 10">
            <a:extLst>
              <a:ext uri="{FF2B5EF4-FFF2-40B4-BE49-F238E27FC236}">
                <a16:creationId xmlns:a16="http://schemas.microsoft.com/office/drawing/2014/main" id="{E6504370-0ED7-98B3-76E3-89F79E502668}"/>
              </a:ext>
            </a:extLst>
          </p:cNvPr>
          <p:cNvSpPr/>
          <p:nvPr/>
        </p:nvSpPr>
        <p:spPr>
          <a:xfrm>
            <a:off x="6120000" y="2088000"/>
            <a:ext cx="4248000" cy="1260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AU" sz="600" dirty="0">
              <a:solidFill>
                <a:schemeClr val="tx1"/>
              </a:solidFill>
            </a:endParaRPr>
          </a:p>
        </p:txBody>
      </p:sp>
      <p:sp>
        <p:nvSpPr>
          <p:cNvPr id="12" name="Rectangle: Rounded Corners 11">
            <a:extLst>
              <a:ext uri="{FF2B5EF4-FFF2-40B4-BE49-F238E27FC236}">
                <a16:creationId xmlns:a16="http://schemas.microsoft.com/office/drawing/2014/main" id="{0B3FB3B3-F7D8-0C2E-830D-2BEDFB6E8B44}"/>
              </a:ext>
            </a:extLst>
          </p:cNvPr>
          <p:cNvSpPr/>
          <p:nvPr/>
        </p:nvSpPr>
        <p:spPr>
          <a:xfrm>
            <a:off x="6120000" y="3420000"/>
            <a:ext cx="4248000" cy="3384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AU" sz="1000" dirty="0">
              <a:solidFill>
                <a:schemeClr val="tx1"/>
              </a:solidFill>
            </a:endParaRPr>
          </a:p>
        </p:txBody>
      </p:sp>
      <p:sp>
        <p:nvSpPr>
          <p:cNvPr id="13" name="TextBox 12">
            <a:extLst>
              <a:ext uri="{FF2B5EF4-FFF2-40B4-BE49-F238E27FC236}">
                <a16:creationId xmlns:a16="http://schemas.microsoft.com/office/drawing/2014/main" id="{DAC74276-C698-2E2A-0C63-1772840911B7}"/>
              </a:ext>
            </a:extLst>
          </p:cNvPr>
          <p:cNvSpPr txBox="1"/>
          <p:nvPr/>
        </p:nvSpPr>
        <p:spPr>
          <a:xfrm>
            <a:off x="10613984" y="4142725"/>
            <a:ext cx="574955" cy="276999"/>
          </a:xfrm>
          <a:prstGeom prst="rect">
            <a:avLst/>
          </a:prstGeom>
          <a:noFill/>
        </p:spPr>
        <p:txBody>
          <a:bodyPr wrap="square">
            <a:spAutoFit/>
          </a:bodyPr>
          <a:lstStyle/>
          <a:p>
            <a:r>
              <a:rPr lang="en-AU" sz="600" dirty="0"/>
              <a:t>Website &amp; ‘doco’</a:t>
            </a:r>
          </a:p>
        </p:txBody>
      </p:sp>
      <p:sp>
        <p:nvSpPr>
          <p:cNvPr id="14" name="Rectangle: Rounded Corners 13">
            <a:extLst>
              <a:ext uri="{FF2B5EF4-FFF2-40B4-BE49-F238E27FC236}">
                <a16:creationId xmlns:a16="http://schemas.microsoft.com/office/drawing/2014/main" id="{3ABF64C8-3175-72CF-1E1B-55A5E0F3DB07}"/>
              </a:ext>
            </a:extLst>
          </p:cNvPr>
          <p:cNvSpPr/>
          <p:nvPr/>
        </p:nvSpPr>
        <p:spPr>
          <a:xfrm>
            <a:off x="10476000" y="54000"/>
            <a:ext cx="1620000" cy="1368000"/>
          </a:xfrm>
          <a:prstGeom prst="roundRect">
            <a:avLst/>
          </a:prstGeom>
          <a:solidFill>
            <a:srgbClr val="CBC6BE"/>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br>
              <a:rPr lang="en-AU" dirty="0">
                <a:solidFill>
                  <a:schemeClr val="tx1"/>
                </a:solidFill>
                <a:latin typeface="Jurassic Park" panose="020B0603050302020204" pitchFamily="34" charset="0"/>
              </a:rPr>
            </a:br>
            <a:endParaRPr lang="en-AU" sz="1000" dirty="0">
              <a:solidFill>
                <a:schemeClr val="tx1"/>
              </a:solidFill>
            </a:endParaRPr>
          </a:p>
        </p:txBody>
      </p:sp>
      <p:sp>
        <p:nvSpPr>
          <p:cNvPr id="15" name="Rectangle: Rounded Corners 14">
            <a:extLst>
              <a:ext uri="{FF2B5EF4-FFF2-40B4-BE49-F238E27FC236}">
                <a16:creationId xmlns:a16="http://schemas.microsoft.com/office/drawing/2014/main" id="{401E6CF5-701F-EED5-C445-49DA1B51C866}"/>
              </a:ext>
            </a:extLst>
          </p:cNvPr>
          <p:cNvSpPr/>
          <p:nvPr/>
        </p:nvSpPr>
        <p:spPr>
          <a:xfrm>
            <a:off x="1800000" y="2088000"/>
            <a:ext cx="4248000" cy="1260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AU" sz="600" dirty="0">
              <a:solidFill>
                <a:schemeClr val="tx1"/>
              </a:solidFill>
            </a:endParaRPr>
          </a:p>
        </p:txBody>
      </p:sp>
      <p:pic>
        <p:nvPicPr>
          <p:cNvPr id="16" name="Picture 15" descr="A black and white flag with a lighthouse and a dinosaur head&#10;&#10;AI-generated content may be incorrect.">
            <a:extLst>
              <a:ext uri="{FF2B5EF4-FFF2-40B4-BE49-F238E27FC236}">
                <a16:creationId xmlns:a16="http://schemas.microsoft.com/office/drawing/2014/main" id="{D130C6E3-8224-319E-7514-74C475F729A1}"/>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10615438" y="57806"/>
            <a:ext cx="1335361" cy="1312552"/>
          </a:xfrm>
          <a:prstGeom prst="rect">
            <a:avLst/>
          </a:prstGeom>
          <a:ln w="3175">
            <a:noFill/>
          </a:ln>
        </p:spPr>
      </p:pic>
      <p:sp>
        <p:nvSpPr>
          <p:cNvPr id="17" name="Rectangle: Rounded Corners 16">
            <a:extLst>
              <a:ext uri="{FF2B5EF4-FFF2-40B4-BE49-F238E27FC236}">
                <a16:creationId xmlns:a16="http://schemas.microsoft.com/office/drawing/2014/main" id="{9C9F3B1A-76F4-069F-D518-63686D121F8F}"/>
              </a:ext>
            </a:extLst>
          </p:cNvPr>
          <p:cNvSpPr/>
          <p:nvPr/>
        </p:nvSpPr>
        <p:spPr>
          <a:xfrm>
            <a:off x="72000" y="4941773"/>
            <a:ext cx="1620000" cy="1836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dirty="0">
                <a:solidFill>
                  <a:schemeClr val="tx1"/>
                </a:solidFill>
                <a:latin typeface="Jurassic Park" panose="020B0603050302020204" pitchFamily="34" charset="0"/>
              </a:rPr>
              <a:t>Sustainability</a:t>
            </a:r>
            <a:br>
              <a:rPr lang="en-AU" dirty="0">
                <a:solidFill>
                  <a:schemeClr val="tx1"/>
                </a:solidFill>
                <a:latin typeface="Jurassic Park" panose="020B0603050302020204" pitchFamily="34" charset="0"/>
              </a:rPr>
            </a:br>
            <a:r>
              <a:rPr lang="en-AU" sz="500" b="1" dirty="0">
                <a:solidFill>
                  <a:schemeClr val="tx1"/>
                </a:solidFill>
              </a:rPr>
              <a:t>Reusable materials</a:t>
            </a:r>
          </a:p>
          <a:p>
            <a:pPr indent="9525">
              <a:buFont typeface="Arial" panose="020B0604020202020204" pitchFamily="34" charset="0"/>
              <a:buChar char="•"/>
            </a:pPr>
            <a:r>
              <a:rPr lang="en-AU" sz="500" dirty="0">
                <a:solidFill>
                  <a:schemeClr val="tx1"/>
                </a:solidFill>
              </a:rPr>
              <a:t> Robot and prop frames - Stock LEGO Technic, Mindstorms EV3 and Spike Prime</a:t>
            </a:r>
          </a:p>
          <a:p>
            <a:pPr indent="9525">
              <a:buFont typeface="Arial" panose="020B0604020202020204" pitchFamily="34" charset="0"/>
              <a:buChar char="•"/>
            </a:pPr>
            <a:r>
              <a:rPr lang="en-AU" sz="500" dirty="0">
                <a:solidFill>
                  <a:schemeClr val="tx1"/>
                </a:solidFill>
              </a:rPr>
              <a:t> Floor mats – Usable on verso or anew on recto when primed</a:t>
            </a:r>
          </a:p>
          <a:p>
            <a:pPr indent="9525">
              <a:buFont typeface="Arial" panose="020B0604020202020204" pitchFamily="34" charset="0"/>
              <a:buChar char="•"/>
            </a:pPr>
            <a:r>
              <a:rPr lang="en-AU" sz="500" dirty="0">
                <a:solidFill>
                  <a:schemeClr val="tx1"/>
                </a:solidFill>
              </a:rPr>
              <a:t> Floor mat tubing – Reusable until degraded, then recyclable</a:t>
            </a:r>
          </a:p>
          <a:p>
            <a:pPr indent="9525">
              <a:buFont typeface="Arial" panose="020B0604020202020204" pitchFamily="34" charset="0"/>
              <a:buChar char="•"/>
            </a:pPr>
            <a:r>
              <a:rPr lang="en-AU" sz="500" dirty="0">
                <a:solidFill>
                  <a:schemeClr val="tx1"/>
                </a:solidFill>
              </a:rPr>
              <a:t> Team costumes – Retail stock</a:t>
            </a:r>
          </a:p>
          <a:p>
            <a:pPr indent="9525">
              <a:buFont typeface="Arial" panose="020B0604020202020204" pitchFamily="34" charset="0"/>
              <a:buChar char="•"/>
            </a:pPr>
            <a:r>
              <a:rPr lang="en-AU" sz="500" dirty="0">
                <a:solidFill>
                  <a:schemeClr val="tx1"/>
                </a:solidFill>
              </a:rPr>
              <a:t> Transport cases - Heavy duty cases</a:t>
            </a:r>
          </a:p>
          <a:p>
            <a:r>
              <a:rPr lang="en-AU" sz="500" b="1" dirty="0">
                <a:solidFill>
                  <a:schemeClr val="tx1"/>
                </a:solidFill>
              </a:rPr>
              <a:t>Recyclable materials</a:t>
            </a:r>
          </a:p>
          <a:p>
            <a:pPr indent="6350">
              <a:buFont typeface="Arial" panose="020B0604020202020204" pitchFamily="34" charset="0"/>
              <a:buChar char="•"/>
            </a:pPr>
            <a:r>
              <a:rPr lang="en-AU" sz="500" dirty="0">
                <a:solidFill>
                  <a:schemeClr val="tx1"/>
                </a:solidFill>
              </a:rPr>
              <a:t> Robot and prop costumes - Reused from local competitions and improved, made of carton, cloth, mesh and recyclable wood</a:t>
            </a:r>
          </a:p>
          <a:p>
            <a:pPr indent="6350">
              <a:buFont typeface="Arial" panose="020B0604020202020204" pitchFamily="34" charset="0"/>
              <a:buChar char="•"/>
            </a:pPr>
            <a:r>
              <a:rPr lang="en-AU" sz="500" dirty="0">
                <a:solidFill>
                  <a:schemeClr val="tx1"/>
                </a:solidFill>
              </a:rPr>
              <a:t> 3D-printed logos - Recyclable at </a:t>
            </a:r>
            <a:r>
              <a:rPr lang="en-AU" sz="500" dirty="0" err="1">
                <a:solidFill>
                  <a:schemeClr val="tx1"/>
                </a:solidFill>
              </a:rPr>
              <a:t>Infilament</a:t>
            </a:r>
            <a:endParaRPr lang="en-AU" sz="500" dirty="0">
              <a:solidFill>
                <a:schemeClr val="tx1"/>
              </a:solidFill>
            </a:endParaRPr>
          </a:p>
          <a:p>
            <a:r>
              <a:rPr lang="en-AU" sz="500" b="1" dirty="0">
                <a:solidFill>
                  <a:schemeClr val="tx1"/>
                </a:solidFill>
              </a:rPr>
              <a:t>Recycled materials</a:t>
            </a:r>
          </a:p>
          <a:p>
            <a:r>
              <a:rPr lang="en-AU" sz="500" dirty="0">
                <a:solidFill>
                  <a:schemeClr val="tx1"/>
                </a:solidFill>
              </a:rPr>
              <a:t>Transport case foam – Retrieved from beds and sofas</a:t>
            </a:r>
            <a:endParaRPr lang="en-AU" sz="500" b="1" dirty="0">
              <a:solidFill>
                <a:schemeClr val="tx1"/>
              </a:solidFill>
            </a:endParaRPr>
          </a:p>
        </p:txBody>
      </p:sp>
      <p:sp>
        <p:nvSpPr>
          <p:cNvPr id="18" name="Rectangle: Rounded Corners 17">
            <a:extLst>
              <a:ext uri="{FF2B5EF4-FFF2-40B4-BE49-F238E27FC236}">
                <a16:creationId xmlns:a16="http://schemas.microsoft.com/office/drawing/2014/main" id="{E82AF248-DF0C-ADE5-EBB6-88E5FEFC3C09}"/>
              </a:ext>
            </a:extLst>
          </p:cNvPr>
          <p:cNvSpPr/>
          <p:nvPr/>
        </p:nvSpPr>
        <p:spPr>
          <a:xfrm>
            <a:off x="74774" y="54000"/>
            <a:ext cx="1621415" cy="194400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dirty="0">
                <a:solidFill>
                  <a:schemeClr val="tx1"/>
                </a:solidFill>
                <a:latin typeface="Jurassic Park" panose="020B0603050302020204" pitchFamily="34" charset="0"/>
              </a:rPr>
              <a:t>About the Dino Nuggies</a:t>
            </a:r>
          </a:p>
          <a:p>
            <a:pPr indent="-276225"/>
            <a:r>
              <a:rPr lang="en-AU" sz="600" dirty="0">
                <a:solidFill>
                  <a:schemeClr val="tx1"/>
                </a:solidFill>
              </a:rPr>
              <a:t>We are  5 teenagers and young adults from Rockhampton QLD and Tamworth NSW Australia, all alumni or former students at Lighthouse Christian School. We competed in RoboCup Junior On Stage for 2 years and, in 2025, we won the Regional, State and National titles with a Jurassic Park theme. Our school is relatively small, and we did not have access to the technologies other teams may enjoy. We thus concentrated on improving on the existing build and add to it (four new robots and four new props) while considering sustainability and focusing on device communication using Flask.</a:t>
            </a:r>
          </a:p>
        </p:txBody>
      </p:sp>
      <p:sp>
        <p:nvSpPr>
          <p:cNvPr id="19" name="Speech Bubble: Oval 18">
            <a:extLst>
              <a:ext uri="{FF2B5EF4-FFF2-40B4-BE49-F238E27FC236}">
                <a16:creationId xmlns:a16="http://schemas.microsoft.com/office/drawing/2014/main" id="{59B87C4C-AD02-0C2A-2CCF-B617701A5289}"/>
              </a:ext>
            </a:extLst>
          </p:cNvPr>
          <p:cNvSpPr/>
          <p:nvPr/>
        </p:nvSpPr>
        <p:spPr>
          <a:xfrm>
            <a:off x="3318220" y="180000"/>
            <a:ext cx="626250" cy="220187"/>
          </a:xfrm>
          <a:prstGeom prst="wedgeEllipseCallout">
            <a:avLst>
              <a:gd name="adj1" fmla="val -42853"/>
              <a:gd name="adj2" fmla="val 115876"/>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Improved robot</a:t>
            </a:r>
          </a:p>
        </p:txBody>
      </p:sp>
      <p:sp>
        <p:nvSpPr>
          <p:cNvPr id="20" name="Rectangle: Rounded Corners 19">
            <a:extLst>
              <a:ext uri="{FF2B5EF4-FFF2-40B4-BE49-F238E27FC236}">
                <a16:creationId xmlns:a16="http://schemas.microsoft.com/office/drawing/2014/main" id="{D948C1EF-97EA-62AC-A77E-11E4BDF31B64}"/>
              </a:ext>
            </a:extLst>
          </p:cNvPr>
          <p:cNvSpPr/>
          <p:nvPr/>
        </p:nvSpPr>
        <p:spPr>
          <a:xfrm>
            <a:off x="10506662" y="1476489"/>
            <a:ext cx="1620000" cy="1930290"/>
          </a:xfrm>
          <a:prstGeom prst="roundRect">
            <a:avLst/>
          </a:prstGeom>
          <a:solidFill>
            <a:srgbClr val="E5E2E1"/>
          </a:solidFill>
          <a:ln>
            <a:solidFill>
              <a:srgbClr val="FF0000"/>
            </a:solidFill>
          </a:ln>
          <a:effectLst>
            <a:outerShdw blurRad="50800" dist="38100" dir="2700000" algn="ctr" rotWithShape="0">
              <a:srgbClr val="FFC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dirty="0">
                <a:solidFill>
                  <a:schemeClr val="tx1"/>
                </a:solidFill>
                <a:latin typeface="Jurassic Park" panose="020B0603050302020204" pitchFamily="34" charset="0"/>
              </a:rPr>
              <a:t>Glossary</a:t>
            </a:r>
            <a:endParaRPr lang="en-AU" sz="1200" dirty="0">
              <a:solidFill>
                <a:schemeClr val="tx1"/>
              </a:solidFill>
            </a:endParaRPr>
          </a:p>
          <a:p>
            <a:pPr marL="85725" indent="-85725">
              <a:buFont typeface="+mj-lt"/>
              <a:buAutoNum type="arabicPeriod"/>
            </a:pPr>
            <a:r>
              <a:rPr lang="en-AU" sz="500" dirty="0">
                <a:solidFill>
                  <a:schemeClr val="tx1"/>
                </a:solidFill>
              </a:rPr>
              <a:t>Brick – EV3DEV Stretch OS (version 2020-04-10)</a:t>
            </a:r>
          </a:p>
          <a:p>
            <a:pPr marL="85725" indent="-85725">
              <a:buFont typeface="+mj-lt"/>
              <a:buAutoNum type="arabicPeriod"/>
            </a:pPr>
            <a:r>
              <a:rPr lang="en-AU" sz="500" dirty="0">
                <a:solidFill>
                  <a:schemeClr val="tx1"/>
                </a:solidFill>
              </a:rPr>
              <a:t>Edimax V2 Wi-Fi dongle (8188eu driver) and </a:t>
            </a:r>
            <a:r>
              <a:rPr lang="en-AU" sz="500" dirty="0" err="1">
                <a:solidFill>
                  <a:schemeClr val="tx1"/>
                </a:solidFill>
              </a:rPr>
              <a:t>Sandisk</a:t>
            </a:r>
            <a:r>
              <a:rPr lang="en-AU" sz="500" dirty="0">
                <a:solidFill>
                  <a:schemeClr val="tx1"/>
                </a:solidFill>
              </a:rPr>
              <a:t> 32 Gb SD card</a:t>
            </a:r>
          </a:p>
          <a:p>
            <a:pPr marL="85725" indent="-85725">
              <a:buFont typeface="+mj-lt"/>
              <a:buAutoNum type="arabicPeriod"/>
            </a:pPr>
            <a:r>
              <a:rPr lang="en-AU" sz="500" dirty="0">
                <a:solidFill>
                  <a:schemeClr val="tx1"/>
                </a:solidFill>
              </a:rPr>
              <a:t>Large motor (lego-ev3-l-motor class)</a:t>
            </a:r>
          </a:p>
          <a:p>
            <a:pPr marL="85725" indent="-85725">
              <a:buFont typeface="+mj-lt"/>
              <a:buAutoNum type="arabicPeriod"/>
            </a:pPr>
            <a:r>
              <a:rPr lang="en-AU" sz="500" dirty="0">
                <a:solidFill>
                  <a:schemeClr val="tx1"/>
                </a:solidFill>
              </a:rPr>
              <a:t>Small motor (lego-ev3-m-motor class)</a:t>
            </a:r>
          </a:p>
          <a:p>
            <a:pPr marL="85725" indent="-85725">
              <a:buFont typeface="+mj-lt"/>
              <a:buAutoNum type="arabicPeriod"/>
            </a:pPr>
            <a:r>
              <a:rPr lang="en-AU" sz="500" dirty="0">
                <a:solidFill>
                  <a:schemeClr val="tx1"/>
                </a:solidFill>
              </a:rPr>
              <a:t>Colour sensor (lego-ev3-color class)</a:t>
            </a:r>
          </a:p>
          <a:p>
            <a:pPr marL="85725" indent="-85725">
              <a:buFont typeface="+mj-lt"/>
              <a:buAutoNum type="arabicPeriod"/>
            </a:pPr>
            <a:r>
              <a:rPr lang="en-AU" sz="500" dirty="0">
                <a:solidFill>
                  <a:schemeClr val="tx1"/>
                </a:solidFill>
              </a:rPr>
              <a:t>Touch sensor (lego-ev3-touch class)</a:t>
            </a:r>
          </a:p>
          <a:p>
            <a:pPr marL="85725" indent="-85725">
              <a:buFont typeface="+mj-lt"/>
              <a:buAutoNum type="arabicPeriod"/>
            </a:pPr>
            <a:r>
              <a:rPr lang="en-AU" sz="500" dirty="0">
                <a:solidFill>
                  <a:schemeClr val="tx1"/>
                </a:solidFill>
              </a:rPr>
              <a:t>Ultrasonic sensor (lego-ev3-us class)</a:t>
            </a:r>
          </a:p>
          <a:p>
            <a:pPr marL="85725" indent="-85725">
              <a:buFont typeface="+mj-lt"/>
              <a:buAutoNum type="arabicPeriod"/>
            </a:pPr>
            <a:r>
              <a:rPr lang="en-AU" sz="500" dirty="0">
                <a:solidFill>
                  <a:schemeClr val="tx1"/>
                </a:solidFill>
              </a:rPr>
              <a:t>Mindsensors RFID reader (EV3Rfid ID‑12 / ID‑12LA chip)</a:t>
            </a:r>
          </a:p>
          <a:p>
            <a:pPr marL="85725" indent="-85725">
              <a:buFont typeface="+mj-lt"/>
              <a:buAutoNum type="arabicPeriod"/>
            </a:pPr>
            <a:r>
              <a:rPr lang="en-AU" sz="500" dirty="0">
                <a:solidFill>
                  <a:schemeClr val="tx1"/>
                </a:solidFill>
              </a:rPr>
              <a:t>Mindsensors IR temperature (non-contact) sensor (Melexis MLX90614 chip)</a:t>
            </a:r>
          </a:p>
          <a:p>
            <a:pPr marL="85725" indent="-85725">
              <a:buFont typeface="+mj-lt"/>
              <a:buAutoNum type="arabicPeriod"/>
            </a:pPr>
            <a:r>
              <a:rPr lang="en-AU" sz="500" dirty="0">
                <a:solidFill>
                  <a:schemeClr val="tx1"/>
                </a:solidFill>
              </a:rPr>
              <a:t>PixyCam V2 video camera (NXP LPC4330 chip)</a:t>
            </a:r>
          </a:p>
          <a:p>
            <a:pPr marL="85725" indent="-85725">
              <a:buFont typeface="+mj-lt"/>
              <a:buAutoNum type="arabicPeriod"/>
            </a:pPr>
            <a:r>
              <a:rPr lang="en-AU" sz="500" dirty="0">
                <a:solidFill>
                  <a:schemeClr val="tx1"/>
                </a:solidFill>
              </a:rPr>
              <a:t>Gyro sensor (lego-ev3-gyro class)</a:t>
            </a:r>
          </a:p>
          <a:p>
            <a:pPr marL="85725" indent="-85725">
              <a:buFont typeface="+mj-lt"/>
              <a:buAutoNum type="arabicPeriod"/>
            </a:pPr>
            <a:r>
              <a:rPr lang="en-AU" sz="500" dirty="0">
                <a:solidFill>
                  <a:schemeClr val="tx1"/>
                </a:solidFill>
              </a:rPr>
              <a:t>IR beacon (lego-ev3-ir class)</a:t>
            </a:r>
          </a:p>
          <a:p>
            <a:pPr marL="85725" indent="-85725">
              <a:buFont typeface="+mj-lt"/>
              <a:buAutoNum type="arabicPeriod"/>
            </a:pPr>
            <a:r>
              <a:rPr lang="en-AU" sz="500" dirty="0">
                <a:solidFill>
                  <a:schemeClr val="tx1"/>
                </a:solidFill>
              </a:rPr>
              <a:t>IR sensor (lego-ev3-ir class)</a:t>
            </a:r>
          </a:p>
          <a:p>
            <a:pPr marL="85725" indent="-85725">
              <a:buFont typeface="+mj-lt"/>
              <a:buAutoNum type="arabicPeriod"/>
            </a:pPr>
            <a:r>
              <a:rPr lang="en-AU" sz="500" dirty="0">
                <a:solidFill>
                  <a:schemeClr val="tx1"/>
                </a:solidFill>
              </a:rPr>
              <a:t>Mindsensors motor multiplexer (NXTMMX-v2 Atmel </a:t>
            </a:r>
            <a:r>
              <a:rPr lang="en-AU" sz="500" dirty="0" err="1">
                <a:solidFill>
                  <a:schemeClr val="tx1"/>
                </a:solidFill>
              </a:rPr>
              <a:t>ATmega</a:t>
            </a:r>
            <a:r>
              <a:rPr lang="en-AU" sz="500" dirty="0">
                <a:solidFill>
                  <a:schemeClr val="tx1"/>
                </a:solidFill>
              </a:rPr>
              <a:t> chip)</a:t>
            </a:r>
          </a:p>
        </p:txBody>
      </p:sp>
      <p:pic>
        <p:nvPicPr>
          <p:cNvPr id="21" name="Picture 20">
            <a:extLst>
              <a:ext uri="{FF2B5EF4-FFF2-40B4-BE49-F238E27FC236}">
                <a16:creationId xmlns:a16="http://schemas.microsoft.com/office/drawing/2014/main" id="{761F6E97-FFDD-1194-B2DB-38F0FB7E3F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57963" y="3734314"/>
            <a:ext cx="459550" cy="459550"/>
          </a:xfrm>
          <a:prstGeom prst="rect">
            <a:avLst/>
          </a:prstGeom>
        </p:spPr>
      </p:pic>
      <p:pic>
        <p:nvPicPr>
          <p:cNvPr id="22" name="Picture 21">
            <a:extLst>
              <a:ext uri="{FF2B5EF4-FFF2-40B4-BE49-F238E27FC236}">
                <a16:creationId xmlns:a16="http://schemas.microsoft.com/office/drawing/2014/main" id="{750AAC5A-8B2E-0E56-5370-C15BDB930C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66" y="3759606"/>
            <a:ext cx="455701" cy="455701"/>
          </a:xfrm>
          <a:prstGeom prst="rect">
            <a:avLst/>
          </a:prstGeom>
        </p:spPr>
      </p:pic>
      <p:pic>
        <p:nvPicPr>
          <p:cNvPr id="23" name="Picture 22">
            <a:extLst>
              <a:ext uri="{FF2B5EF4-FFF2-40B4-BE49-F238E27FC236}">
                <a16:creationId xmlns:a16="http://schemas.microsoft.com/office/drawing/2014/main" id="{D65DE6C9-AA01-7998-7402-C6D200288A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73612" y="4419724"/>
            <a:ext cx="455701" cy="457850"/>
          </a:xfrm>
          <a:prstGeom prst="rect">
            <a:avLst/>
          </a:prstGeom>
        </p:spPr>
      </p:pic>
      <p:sp>
        <p:nvSpPr>
          <p:cNvPr id="24" name="TextBox 23">
            <a:extLst>
              <a:ext uri="{FF2B5EF4-FFF2-40B4-BE49-F238E27FC236}">
                <a16:creationId xmlns:a16="http://schemas.microsoft.com/office/drawing/2014/main" id="{44D498A4-8923-AA04-8F15-BFF7AB7AB0E7}"/>
              </a:ext>
            </a:extLst>
          </p:cNvPr>
          <p:cNvSpPr txBox="1"/>
          <p:nvPr/>
        </p:nvSpPr>
        <p:spPr>
          <a:xfrm>
            <a:off x="10615810" y="4827200"/>
            <a:ext cx="674431" cy="184666"/>
          </a:xfrm>
          <a:prstGeom prst="rect">
            <a:avLst/>
          </a:prstGeom>
          <a:noFill/>
        </p:spPr>
        <p:txBody>
          <a:bodyPr wrap="square">
            <a:spAutoFit/>
          </a:bodyPr>
          <a:lstStyle/>
          <a:p>
            <a:r>
              <a:rPr lang="en-AU" sz="600" dirty="0"/>
              <a:t>GoFundMe</a:t>
            </a:r>
          </a:p>
        </p:txBody>
      </p:sp>
      <p:pic>
        <p:nvPicPr>
          <p:cNvPr id="25" name="Picture 24">
            <a:extLst>
              <a:ext uri="{FF2B5EF4-FFF2-40B4-BE49-F238E27FC236}">
                <a16:creationId xmlns:a16="http://schemas.microsoft.com/office/drawing/2014/main" id="{0C3BED7D-5C7B-371D-BAE6-92DE2E5393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11450676" y="4432438"/>
            <a:ext cx="435091" cy="432422"/>
          </a:xfrm>
          <a:prstGeom prst="rect">
            <a:avLst/>
          </a:prstGeom>
        </p:spPr>
      </p:pic>
      <p:sp>
        <p:nvSpPr>
          <p:cNvPr id="26" name="TextBox 25">
            <a:extLst>
              <a:ext uri="{FF2B5EF4-FFF2-40B4-BE49-F238E27FC236}">
                <a16:creationId xmlns:a16="http://schemas.microsoft.com/office/drawing/2014/main" id="{4A4AD73B-1CA5-84F1-EA65-795F82206E83}"/>
              </a:ext>
            </a:extLst>
          </p:cNvPr>
          <p:cNvSpPr txBox="1"/>
          <p:nvPr/>
        </p:nvSpPr>
        <p:spPr>
          <a:xfrm>
            <a:off x="11385095" y="4828135"/>
            <a:ext cx="674431" cy="184666"/>
          </a:xfrm>
          <a:prstGeom prst="rect">
            <a:avLst/>
          </a:prstGeom>
          <a:noFill/>
        </p:spPr>
        <p:txBody>
          <a:bodyPr wrap="square">
            <a:spAutoFit/>
          </a:bodyPr>
          <a:lstStyle/>
          <a:p>
            <a:r>
              <a:rPr lang="en-AU" sz="600" dirty="0"/>
              <a:t>YouTube</a:t>
            </a:r>
          </a:p>
        </p:txBody>
      </p:sp>
      <p:pic>
        <p:nvPicPr>
          <p:cNvPr id="27" name="Picture 26">
            <a:extLst>
              <a:ext uri="{FF2B5EF4-FFF2-40B4-BE49-F238E27FC236}">
                <a16:creationId xmlns:a16="http://schemas.microsoft.com/office/drawing/2014/main" id="{BA4EA6DF-14E8-D03B-0F6D-8608F33CD739}"/>
              </a:ext>
            </a:extLst>
          </p:cNvPr>
          <p:cNvPicPr>
            <a:picLocks/>
          </p:cNvPicPr>
          <p:nvPr/>
        </p:nvPicPr>
        <p:blipFill>
          <a:blip r:embed="rId8"/>
          <a:srcRect l="-17292" t="11803" r="-1" b="10096"/>
          <a:stretch>
            <a:fillRect/>
          </a:stretch>
        </p:blipFill>
        <p:spPr>
          <a:xfrm>
            <a:off x="1203044" y="69063"/>
            <a:ext cx="288000" cy="252000"/>
          </a:xfrm>
          <a:prstGeom prst="rect">
            <a:avLst/>
          </a:prstGeom>
        </p:spPr>
      </p:pic>
      <p:pic>
        <p:nvPicPr>
          <p:cNvPr id="28" name="Picture 27">
            <a:extLst>
              <a:ext uri="{FF2B5EF4-FFF2-40B4-BE49-F238E27FC236}">
                <a16:creationId xmlns:a16="http://schemas.microsoft.com/office/drawing/2014/main" id="{121D18A8-2224-05C2-DF54-7DBB80748CA9}"/>
              </a:ext>
            </a:extLst>
          </p:cNvPr>
          <p:cNvPicPr>
            <a:picLocks/>
          </p:cNvPicPr>
          <p:nvPr/>
        </p:nvPicPr>
        <p:blipFill>
          <a:blip r:embed="rId9"/>
          <a:srcRect l="15688" r="-1" b="12711"/>
          <a:stretch>
            <a:fillRect/>
          </a:stretch>
        </p:blipFill>
        <p:spPr>
          <a:xfrm>
            <a:off x="1252865" y="3398859"/>
            <a:ext cx="252000" cy="252000"/>
          </a:xfrm>
          <a:prstGeom prst="rect">
            <a:avLst/>
          </a:prstGeom>
        </p:spPr>
      </p:pic>
      <p:pic>
        <p:nvPicPr>
          <p:cNvPr id="29" name="Picture 28">
            <a:extLst>
              <a:ext uri="{FF2B5EF4-FFF2-40B4-BE49-F238E27FC236}">
                <a16:creationId xmlns:a16="http://schemas.microsoft.com/office/drawing/2014/main" id="{774A5716-ADB8-B0F1-2574-879D459CEB80}"/>
              </a:ext>
            </a:extLst>
          </p:cNvPr>
          <p:cNvPicPr>
            <a:picLocks/>
          </p:cNvPicPr>
          <p:nvPr/>
        </p:nvPicPr>
        <p:blipFill>
          <a:blip r:embed="rId10"/>
          <a:stretch>
            <a:fillRect/>
          </a:stretch>
        </p:blipFill>
        <p:spPr>
          <a:xfrm>
            <a:off x="1252865" y="4945522"/>
            <a:ext cx="252000" cy="252000"/>
          </a:xfrm>
          <a:prstGeom prst="rect">
            <a:avLst/>
          </a:prstGeom>
        </p:spPr>
      </p:pic>
      <p:pic>
        <p:nvPicPr>
          <p:cNvPr id="30" name="Picture 29">
            <a:extLst>
              <a:ext uri="{FF2B5EF4-FFF2-40B4-BE49-F238E27FC236}">
                <a16:creationId xmlns:a16="http://schemas.microsoft.com/office/drawing/2014/main" id="{4159D441-BCBC-2205-5E28-2620A855B02C}"/>
              </a:ext>
            </a:extLst>
          </p:cNvPr>
          <p:cNvPicPr>
            <a:picLocks/>
          </p:cNvPicPr>
          <p:nvPr/>
        </p:nvPicPr>
        <p:blipFill>
          <a:blip r:embed="rId11"/>
          <a:stretch>
            <a:fillRect/>
          </a:stretch>
        </p:blipFill>
        <p:spPr>
          <a:xfrm>
            <a:off x="11596310" y="1484064"/>
            <a:ext cx="252000" cy="252000"/>
          </a:xfrm>
          <a:prstGeom prst="rect">
            <a:avLst/>
          </a:prstGeom>
        </p:spPr>
      </p:pic>
      <p:pic>
        <p:nvPicPr>
          <p:cNvPr id="31" name="Picture 30">
            <a:extLst>
              <a:ext uri="{FF2B5EF4-FFF2-40B4-BE49-F238E27FC236}">
                <a16:creationId xmlns:a16="http://schemas.microsoft.com/office/drawing/2014/main" id="{BCB2ED91-10BE-2040-AC7C-D898B5331D1F}"/>
              </a:ext>
            </a:extLst>
          </p:cNvPr>
          <p:cNvPicPr>
            <a:picLocks/>
          </p:cNvPicPr>
          <p:nvPr/>
        </p:nvPicPr>
        <p:blipFill>
          <a:blip r:embed="rId12"/>
          <a:stretch>
            <a:fillRect/>
          </a:stretch>
        </p:blipFill>
        <p:spPr>
          <a:xfrm>
            <a:off x="11596310" y="5143185"/>
            <a:ext cx="252000" cy="252000"/>
          </a:xfrm>
          <a:prstGeom prst="rect">
            <a:avLst/>
          </a:prstGeom>
        </p:spPr>
      </p:pic>
      <p:pic>
        <p:nvPicPr>
          <p:cNvPr id="32" name="Picture 31">
            <a:extLst>
              <a:ext uri="{FF2B5EF4-FFF2-40B4-BE49-F238E27FC236}">
                <a16:creationId xmlns:a16="http://schemas.microsoft.com/office/drawing/2014/main" id="{2D97BD70-B993-591D-D716-0E3714719461}"/>
              </a:ext>
            </a:extLst>
          </p:cNvPr>
          <p:cNvPicPr>
            <a:picLocks/>
          </p:cNvPicPr>
          <p:nvPr/>
        </p:nvPicPr>
        <p:blipFill>
          <a:blip r:embed="rId13"/>
          <a:stretch>
            <a:fillRect/>
          </a:stretch>
        </p:blipFill>
        <p:spPr>
          <a:xfrm>
            <a:off x="11596310" y="3445542"/>
            <a:ext cx="252000" cy="252000"/>
          </a:xfrm>
          <a:prstGeom prst="rect">
            <a:avLst/>
          </a:prstGeom>
        </p:spPr>
      </p:pic>
      <p:pic>
        <p:nvPicPr>
          <p:cNvPr id="33" name="Picture 32">
            <a:extLst>
              <a:ext uri="{FF2B5EF4-FFF2-40B4-BE49-F238E27FC236}">
                <a16:creationId xmlns:a16="http://schemas.microsoft.com/office/drawing/2014/main" id="{158EF75F-2A55-D58E-E39F-EB16727524AE}"/>
              </a:ext>
            </a:extLst>
          </p:cNvPr>
          <p:cNvPicPr>
            <a:picLocks/>
          </p:cNvPicPr>
          <p:nvPr/>
        </p:nvPicPr>
        <p:blipFill>
          <a:blip r:embed="rId14"/>
          <a:stretch>
            <a:fillRect/>
          </a:stretch>
        </p:blipFill>
        <p:spPr>
          <a:xfrm>
            <a:off x="9820468" y="54000"/>
            <a:ext cx="252000" cy="252000"/>
          </a:xfrm>
          <a:prstGeom prst="rect">
            <a:avLst/>
          </a:prstGeom>
        </p:spPr>
      </p:pic>
      <p:pic>
        <p:nvPicPr>
          <p:cNvPr id="34" name="Picture 33">
            <a:extLst>
              <a:ext uri="{FF2B5EF4-FFF2-40B4-BE49-F238E27FC236}">
                <a16:creationId xmlns:a16="http://schemas.microsoft.com/office/drawing/2014/main" id="{186064DE-D1E9-51C1-ABF4-4F91DEC695EF}"/>
              </a:ext>
            </a:extLst>
          </p:cNvPr>
          <p:cNvPicPr>
            <a:picLocks/>
          </p:cNvPicPr>
          <p:nvPr/>
        </p:nvPicPr>
        <p:blipFill>
          <a:blip r:embed="rId15"/>
          <a:srcRect t="15857"/>
          <a:stretch>
            <a:fillRect/>
          </a:stretch>
        </p:blipFill>
        <p:spPr>
          <a:xfrm>
            <a:off x="1282676" y="2074156"/>
            <a:ext cx="252000" cy="252000"/>
          </a:xfrm>
          <a:prstGeom prst="rect">
            <a:avLst/>
          </a:prstGeom>
        </p:spPr>
      </p:pic>
      <p:sp>
        <p:nvSpPr>
          <p:cNvPr id="35" name="Speech Bubble: Oval 34">
            <a:extLst>
              <a:ext uri="{FF2B5EF4-FFF2-40B4-BE49-F238E27FC236}">
                <a16:creationId xmlns:a16="http://schemas.microsoft.com/office/drawing/2014/main" id="{B85351A7-BF81-1BBE-2AE0-D57307637594}"/>
              </a:ext>
            </a:extLst>
          </p:cNvPr>
          <p:cNvSpPr/>
          <p:nvPr/>
        </p:nvSpPr>
        <p:spPr>
          <a:xfrm>
            <a:off x="1491044" y="4837222"/>
            <a:ext cx="456682" cy="187297"/>
          </a:xfrm>
          <a:prstGeom prst="wedgeEllipseCallout">
            <a:avLst>
              <a:gd name="adj1" fmla="val -67503"/>
              <a:gd name="adj2" fmla="val -36231"/>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Such fun!</a:t>
            </a:r>
          </a:p>
        </p:txBody>
      </p:sp>
      <p:sp>
        <p:nvSpPr>
          <p:cNvPr id="36" name="Speech Bubble: Oval 35">
            <a:extLst>
              <a:ext uri="{FF2B5EF4-FFF2-40B4-BE49-F238E27FC236}">
                <a16:creationId xmlns:a16="http://schemas.microsoft.com/office/drawing/2014/main" id="{BD0A0570-A5FF-278F-B9A7-DFD08FCF2357}"/>
              </a:ext>
            </a:extLst>
          </p:cNvPr>
          <p:cNvSpPr/>
          <p:nvPr/>
        </p:nvSpPr>
        <p:spPr>
          <a:xfrm>
            <a:off x="657957" y="6558043"/>
            <a:ext cx="1378173" cy="252000"/>
          </a:xfrm>
          <a:prstGeom prst="wedgeEllipseCallout">
            <a:avLst>
              <a:gd name="adj1" fmla="val -75638"/>
              <a:gd name="adj2" fmla="val -29760"/>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 dirty="0">
                <a:solidFill>
                  <a:schemeClr val="tx1"/>
                </a:solidFill>
              </a:rPr>
              <a:t>No custom printed circuit board (PCB) or  fabricated part used</a:t>
            </a:r>
            <a:endParaRPr lang="en-AU" sz="500" dirty="0">
              <a:solidFill>
                <a:schemeClr val="tx1"/>
              </a:solidFill>
            </a:endParaRPr>
          </a:p>
        </p:txBody>
      </p:sp>
      <p:sp>
        <p:nvSpPr>
          <p:cNvPr id="37" name="Speech Bubble: Oval 36">
            <a:extLst>
              <a:ext uri="{FF2B5EF4-FFF2-40B4-BE49-F238E27FC236}">
                <a16:creationId xmlns:a16="http://schemas.microsoft.com/office/drawing/2014/main" id="{6C542D7C-6186-B4C0-4B73-8CC5885F2964}"/>
              </a:ext>
            </a:extLst>
          </p:cNvPr>
          <p:cNvSpPr/>
          <p:nvPr/>
        </p:nvSpPr>
        <p:spPr>
          <a:xfrm>
            <a:off x="3336198" y="1398746"/>
            <a:ext cx="630611" cy="161935"/>
          </a:xfrm>
          <a:prstGeom prst="wedgeEllipseCallout">
            <a:avLst>
              <a:gd name="adj1" fmla="val -64360"/>
              <a:gd name="adj2" fmla="val -55349"/>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Dinos do not care!</a:t>
            </a:r>
          </a:p>
        </p:txBody>
      </p:sp>
      <p:sp>
        <p:nvSpPr>
          <p:cNvPr id="38" name="TextBox 37">
            <a:extLst>
              <a:ext uri="{FF2B5EF4-FFF2-40B4-BE49-F238E27FC236}">
                <a16:creationId xmlns:a16="http://schemas.microsoft.com/office/drawing/2014/main" id="{221CA046-353E-96B2-90B0-9C80060BBF77}"/>
              </a:ext>
            </a:extLst>
          </p:cNvPr>
          <p:cNvSpPr txBox="1"/>
          <p:nvPr/>
        </p:nvSpPr>
        <p:spPr>
          <a:xfrm>
            <a:off x="1779989" y="138339"/>
            <a:ext cx="2161771" cy="1384995"/>
          </a:xfrm>
          <a:prstGeom prst="rect">
            <a:avLst/>
          </a:prstGeom>
          <a:noFill/>
        </p:spPr>
        <p:txBody>
          <a:bodyPr wrap="square" rtlCol="0" anchor="ctr">
            <a:spAutoFit/>
          </a:bodyPr>
          <a:lstStyle/>
          <a:p>
            <a:r>
              <a:rPr lang="en-AU" sz="1200" dirty="0">
                <a:latin typeface="Jurassic Park" panose="020B0603050302020204" pitchFamily="34" charset="0"/>
              </a:rPr>
              <a:t>Meet the ‘New’ Robot Crew</a:t>
            </a:r>
          </a:p>
          <a:p>
            <a:r>
              <a:rPr lang="en-AU" sz="1200" dirty="0">
                <a:latin typeface="Jurassic Park" panose="020B0603050302020204" pitchFamily="34" charset="0"/>
              </a:rPr>
              <a:t>EV Threes</a:t>
            </a:r>
            <a:r>
              <a:rPr lang="en-AU" sz="1200" dirty="0"/>
              <a:t> – </a:t>
            </a:r>
            <a:r>
              <a:rPr lang="en-AU" sz="1200" dirty="0">
                <a:latin typeface="Jurassic Park" panose="020B0603050302020204" pitchFamily="34" charset="0"/>
              </a:rPr>
              <a:t>EVThreeDEV  OS</a:t>
            </a:r>
          </a:p>
          <a:p>
            <a:r>
              <a:rPr lang="en-AU" sz="600" b="1" dirty="0"/>
              <a:t>Jeep</a:t>
            </a:r>
            <a:r>
              <a:rPr lang="en-AU" sz="600" dirty="0"/>
              <a:t> - the Jeep is one of the Jurassic Kingdom orchestrators (see feature 4). It uses a radio frequency identification (RFID) reader for tag scanning (see feature 1) and an ultrasonic sensor for object avoidance</a:t>
            </a:r>
          </a:p>
          <a:p>
            <a:endParaRPr lang="en-AU" sz="600" b="1" dirty="0"/>
          </a:p>
          <a:p>
            <a:endParaRPr lang="en-AU" sz="600" b="1" dirty="0"/>
          </a:p>
          <a:p>
            <a:endParaRPr lang="en-AU" sz="600" b="1" dirty="0"/>
          </a:p>
          <a:p>
            <a:r>
              <a:rPr lang="en-AU" sz="600" b="1" dirty="0"/>
              <a:t>Rexie</a:t>
            </a:r>
            <a:r>
              <a:rPr lang="en-AU" sz="600" dirty="0"/>
              <a:t> - the T-Rex uses a heat [Infrared (IR) temperature (non-contact)] sensor for object following (see feature 2) and an ultrasonic sensor for object ‘collision’</a:t>
            </a:r>
          </a:p>
        </p:txBody>
      </p:sp>
      <p:sp>
        <p:nvSpPr>
          <p:cNvPr id="39" name="Speech Bubble: Oval 38">
            <a:extLst>
              <a:ext uri="{FF2B5EF4-FFF2-40B4-BE49-F238E27FC236}">
                <a16:creationId xmlns:a16="http://schemas.microsoft.com/office/drawing/2014/main" id="{11240BF5-23C2-29CC-AFB0-D0B78E7712C2}"/>
              </a:ext>
            </a:extLst>
          </p:cNvPr>
          <p:cNvSpPr/>
          <p:nvPr/>
        </p:nvSpPr>
        <p:spPr>
          <a:xfrm>
            <a:off x="7570724" y="932020"/>
            <a:ext cx="626250" cy="235940"/>
          </a:xfrm>
          <a:prstGeom prst="wedgeEllipseCallout">
            <a:avLst>
              <a:gd name="adj1" fmla="val -68248"/>
              <a:gd name="adj2" fmla="val -48246"/>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Even human-bonded?</a:t>
            </a:r>
          </a:p>
        </p:txBody>
      </p:sp>
      <p:sp>
        <p:nvSpPr>
          <p:cNvPr id="40" name="Speech Bubble: Oval 39">
            <a:extLst>
              <a:ext uri="{FF2B5EF4-FFF2-40B4-BE49-F238E27FC236}">
                <a16:creationId xmlns:a16="http://schemas.microsoft.com/office/drawing/2014/main" id="{0E12B16B-9EBD-736A-05EA-34E94D8116D5}"/>
              </a:ext>
            </a:extLst>
          </p:cNvPr>
          <p:cNvSpPr/>
          <p:nvPr/>
        </p:nvSpPr>
        <p:spPr>
          <a:xfrm>
            <a:off x="7523587" y="1671407"/>
            <a:ext cx="504611" cy="161935"/>
          </a:xfrm>
          <a:prstGeom prst="wedgeEllipseCallout">
            <a:avLst>
              <a:gd name="adj1" fmla="val -59744"/>
              <a:gd name="adj2" fmla="val -23842"/>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Safety 3</a:t>
            </a:r>
            <a:r>
              <a:rPr lang="en-AU" sz="500" baseline="30000" dirty="0">
                <a:solidFill>
                  <a:schemeClr val="tx1"/>
                </a:solidFill>
              </a:rPr>
              <a:t>rd</a:t>
            </a:r>
            <a:r>
              <a:rPr lang="en-AU" sz="500" dirty="0">
                <a:solidFill>
                  <a:schemeClr val="tx1"/>
                </a:solidFill>
              </a:rPr>
              <a:t>?</a:t>
            </a:r>
          </a:p>
        </p:txBody>
      </p:sp>
      <p:sp>
        <p:nvSpPr>
          <p:cNvPr id="41" name="TextBox 40">
            <a:extLst>
              <a:ext uri="{FF2B5EF4-FFF2-40B4-BE49-F238E27FC236}">
                <a16:creationId xmlns:a16="http://schemas.microsoft.com/office/drawing/2014/main" id="{9253FF8E-F61F-00B4-604F-5893645E7F75}"/>
              </a:ext>
            </a:extLst>
          </p:cNvPr>
          <p:cNvSpPr txBox="1"/>
          <p:nvPr/>
        </p:nvSpPr>
        <p:spPr>
          <a:xfrm>
            <a:off x="6089650" y="35786"/>
            <a:ext cx="2181225" cy="1754326"/>
          </a:xfrm>
          <a:prstGeom prst="rect">
            <a:avLst/>
          </a:prstGeom>
          <a:noFill/>
        </p:spPr>
        <p:txBody>
          <a:bodyPr wrap="square" rtlCol="0" anchor="ctr">
            <a:spAutoFit/>
          </a:bodyPr>
          <a:lstStyle/>
          <a:p>
            <a:r>
              <a:rPr lang="en-AU" sz="600" b="1" dirty="0"/>
              <a:t>Thomas</a:t>
            </a:r>
            <a:r>
              <a:rPr lang="en-AU" sz="600" dirty="0"/>
              <a:t> - the Monorail is the other Jurassic Kingdom orchestrator (see feature 4). It uses a video camera (PixyCam V2) for line following and barcode scanning (see feature 3) and an ultrasonic sensor for object avoidance</a:t>
            </a:r>
          </a:p>
          <a:p>
            <a:br>
              <a:rPr lang="en-AU" sz="600" dirty="0"/>
            </a:br>
            <a:endParaRPr lang="en-AU" sz="600" dirty="0"/>
          </a:p>
          <a:p>
            <a:endParaRPr lang="en-AU" sz="600" b="1" dirty="0"/>
          </a:p>
          <a:p>
            <a:r>
              <a:rPr lang="en-AU" sz="600" b="1" dirty="0"/>
              <a:t>Bluey</a:t>
            </a:r>
            <a:r>
              <a:rPr lang="en-AU" sz="600" dirty="0"/>
              <a:t> - the Raptor uses a PixyCam V2 for object recognition and following (see feature 3) and an ultrasonic sensor for object ‘collision’</a:t>
            </a:r>
            <a:br>
              <a:rPr lang="en-AU" sz="600" dirty="0"/>
            </a:br>
            <a:endParaRPr lang="en-AU" sz="600" dirty="0"/>
          </a:p>
          <a:p>
            <a:endParaRPr lang="en-AU" sz="600" dirty="0">
              <a:latin typeface="Jurassic Park" panose="020B0603050302020204" pitchFamily="34" charset="0"/>
            </a:endParaRPr>
          </a:p>
          <a:p>
            <a:endParaRPr lang="en-AU" sz="600" dirty="0">
              <a:latin typeface="Jurassic Park" panose="020B0603050302020204" pitchFamily="34" charset="0"/>
            </a:endParaRPr>
          </a:p>
          <a:p>
            <a:r>
              <a:rPr lang="en-AU" sz="1200" dirty="0">
                <a:latin typeface="Jurassic Park" panose="020B0603050302020204" pitchFamily="34" charset="0"/>
              </a:rPr>
              <a:t>SPIKE Prime</a:t>
            </a:r>
            <a:r>
              <a:rPr lang="en-AU" sz="1200" dirty="0"/>
              <a:t> - </a:t>
            </a:r>
            <a:r>
              <a:rPr lang="en-AU" sz="1200" dirty="0">
                <a:latin typeface="Jurassic Park" panose="020B0603050302020204" pitchFamily="34" charset="0"/>
              </a:rPr>
              <a:t>Pybricks Firmware</a:t>
            </a:r>
          </a:p>
          <a:p>
            <a:pPr lvl="0">
              <a:defRPr/>
            </a:pPr>
            <a:r>
              <a:rPr lang="en-AU" sz="600" b="1" dirty="0"/>
              <a:t>Hamster Ball</a:t>
            </a:r>
            <a:r>
              <a:rPr lang="en-AU" sz="600" dirty="0"/>
              <a:t> - the </a:t>
            </a:r>
            <a:r>
              <a:rPr lang="en-AU" sz="600" dirty="0" err="1"/>
              <a:t>Gyrosphere</a:t>
            </a:r>
            <a:r>
              <a:rPr lang="en-AU" sz="600" dirty="0"/>
              <a:t> uses an IR sensor ring (ABW IR MK1) and IR ball (EK RCJ-05R) for object following and an ultrasonic sensor for object avoidance</a:t>
            </a:r>
          </a:p>
        </p:txBody>
      </p:sp>
      <p:sp>
        <p:nvSpPr>
          <p:cNvPr id="42" name="TextBox 41">
            <a:extLst>
              <a:ext uri="{FF2B5EF4-FFF2-40B4-BE49-F238E27FC236}">
                <a16:creationId xmlns:a16="http://schemas.microsoft.com/office/drawing/2014/main" id="{7E4FF762-C637-ACE8-4AC5-54B522C544EF}"/>
              </a:ext>
            </a:extLst>
          </p:cNvPr>
          <p:cNvSpPr txBox="1"/>
          <p:nvPr/>
        </p:nvSpPr>
        <p:spPr>
          <a:xfrm>
            <a:off x="1864520" y="3502655"/>
            <a:ext cx="2059480" cy="2206176"/>
          </a:xfrm>
          <a:prstGeom prst="rect">
            <a:avLst/>
          </a:prstGeom>
          <a:noFill/>
        </p:spPr>
        <p:txBody>
          <a:bodyPr wrap="square" tIns="36000" rtlCol="0" anchor="ctr">
            <a:spAutoFit/>
          </a:bodyPr>
          <a:lstStyle/>
          <a:p>
            <a:r>
              <a:rPr lang="en-AU" sz="1200" dirty="0">
                <a:latin typeface="Jurassic Park" panose="020B0603050302020204" pitchFamily="34" charset="0"/>
              </a:rPr>
              <a:t>Feature Three</a:t>
            </a:r>
            <a:r>
              <a:rPr lang="en-AU" sz="1200" dirty="0"/>
              <a:t>   - </a:t>
            </a:r>
            <a:r>
              <a:rPr lang="en-AU" sz="1200" dirty="0">
                <a:latin typeface="Jurassic Park" panose="020B0603050302020204" pitchFamily="34" charset="0"/>
              </a:rPr>
              <a:t>Video  Camera </a:t>
            </a:r>
            <a:br>
              <a:rPr lang="en-AU" dirty="0">
                <a:latin typeface="Jurassic Park" panose="020B0603050302020204" pitchFamily="34" charset="0"/>
              </a:rPr>
            </a:br>
            <a:r>
              <a:rPr lang="en-US" sz="600" dirty="0"/>
              <a:t>Pixy2 camera </a:t>
            </a:r>
          </a:p>
          <a:p>
            <a:pPr indent="9525">
              <a:buFont typeface="Arial" panose="020B0604020202020204" pitchFamily="34" charset="0"/>
              <a:buChar char="•"/>
            </a:pPr>
            <a:r>
              <a:rPr lang="en-US" sz="600" dirty="0"/>
              <a:t> Communicates via I2C (Inter-Integrated Circuit) serial protocol with LEGO Mindstorms EV3 robot</a:t>
            </a:r>
          </a:p>
          <a:p>
            <a:pPr indent="9525">
              <a:buFont typeface="Arial" panose="020B0604020202020204" pitchFamily="34" charset="0"/>
              <a:buChar char="•"/>
            </a:pPr>
            <a:r>
              <a:rPr lang="en-US" sz="600" dirty="0"/>
              <a:t> Uses pixycamev3.pixy2 Python 3 library</a:t>
            </a:r>
          </a:p>
          <a:p>
            <a:pPr indent="9525">
              <a:buFont typeface="Arial" panose="020B0604020202020204" pitchFamily="34" charset="0"/>
              <a:buChar char="•"/>
            </a:pPr>
            <a:r>
              <a:rPr lang="en-US" sz="600" dirty="0"/>
              <a:t> Transfers JSON data, not video output, translated into images by Flask server</a:t>
            </a:r>
          </a:p>
          <a:p>
            <a:pPr indent="9525">
              <a:buFont typeface="Arial" panose="020B0604020202020204" pitchFamily="34" charset="0"/>
              <a:buChar char="•"/>
            </a:pPr>
            <a:r>
              <a:rPr lang="en-US" sz="600" dirty="0"/>
              <a:t> Images updated at small time intervals which gives impression of streaming</a:t>
            </a:r>
          </a:p>
          <a:p>
            <a:pPr indent="9525">
              <a:buFont typeface="Arial" panose="020B0604020202020204" pitchFamily="34" charset="0"/>
              <a:buChar char="•"/>
            </a:pPr>
            <a:r>
              <a:rPr lang="en-US" sz="600" dirty="0"/>
              <a:t> Uses line tracking/following algorithms to detect lines, intersections and small barcodes, intended for line-following robots</a:t>
            </a:r>
          </a:p>
          <a:p>
            <a:pPr indent="9525">
              <a:buFont typeface="Arial" panose="020B0604020202020204" pitchFamily="34" charset="0"/>
              <a:buChar char="•"/>
            </a:pPr>
            <a:r>
              <a:rPr lang="en-US" sz="600" dirty="0"/>
              <a:t> Presents on 'Pixy Camera Feeds Page' in Thomas pane</a:t>
            </a:r>
          </a:p>
          <a:p>
            <a:pPr indent="9525">
              <a:buFont typeface="Arial" panose="020B0604020202020204" pitchFamily="34" charset="0"/>
              <a:buChar char="•"/>
            </a:pPr>
            <a:r>
              <a:rPr lang="en-US" sz="600" dirty="0"/>
              <a:t> Data consists of vectors and barcodes. Vectors have X and Y start (i.e.: x0 and y0) and end (i.e.: x1 and y1) coordinates, and an angle. Barcodes have X and Y coordinates and a value</a:t>
            </a:r>
          </a:p>
          <a:p>
            <a:pPr indent="9525">
              <a:buFont typeface="Arial" panose="020B0604020202020204" pitchFamily="34" charset="0"/>
              <a:buChar char="•"/>
            </a:pPr>
            <a:r>
              <a:rPr lang="en-US" sz="600" dirty="0"/>
              <a:t> Uses tracking algorithms for </a:t>
            </a:r>
            <a:r>
              <a:rPr lang="en-US" sz="600" dirty="0" err="1"/>
              <a:t>colour</a:t>
            </a:r>
            <a:r>
              <a:rPr lang="en-US" sz="600" dirty="0"/>
              <a:t>-based object detection</a:t>
            </a:r>
          </a:p>
          <a:p>
            <a:pPr indent="9525">
              <a:buFont typeface="Arial" panose="020B0604020202020204" pitchFamily="34" charset="0"/>
              <a:buChar char="•"/>
            </a:pPr>
            <a:r>
              <a:rPr lang="en-US" sz="600" dirty="0"/>
              <a:t> Presents on 'Pixy Camera Feeds Page' in Bluey pane.</a:t>
            </a:r>
          </a:p>
          <a:p>
            <a:pPr indent="9525">
              <a:buFont typeface="Arial" panose="020B0604020202020204" pitchFamily="34" charset="0"/>
              <a:buChar char="•"/>
            </a:pPr>
            <a:r>
              <a:rPr lang="en-US" sz="600" dirty="0"/>
              <a:t> Data consists of blocks which have X and Y coordinate, width, height, and a signature. </a:t>
            </a:r>
            <a:endParaRPr lang="en-AU" sz="700" dirty="0"/>
          </a:p>
        </p:txBody>
      </p:sp>
      <p:pic>
        <p:nvPicPr>
          <p:cNvPr id="43" name="Picture 42">
            <a:extLst>
              <a:ext uri="{FF2B5EF4-FFF2-40B4-BE49-F238E27FC236}">
                <a16:creationId xmlns:a16="http://schemas.microsoft.com/office/drawing/2014/main" id="{54CB9E11-C0E7-89CC-4F19-C98C4CBEB31B}"/>
              </a:ext>
            </a:extLst>
          </p:cNvPr>
          <p:cNvPicPr>
            <a:picLocks/>
          </p:cNvPicPr>
          <p:nvPr/>
        </p:nvPicPr>
        <p:blipFill>
          <a:blip r:embed="rId16"/>
          <a:stretch>
            <a:fillRect/>
          </a:stretch>
        </p:blipFill>
        <p:spPr>
          <a:xfrm>
            <a:off x="2245225" y="3442939"/>
            <a:ext cx="252000" cy="253415"/>
          </a:xfrm>
          <a:prstGeom prst="rect">
            <a:avLst/>
          </a:prstGeom>
        </p:spPr>
      </p:pic>
      <p:sp>
        <p:nvSpPr>
          <p:cNvPr id="44" name="TextBox 43">
            <a:extLst>
              <a:ext uri="{FF2B5EF4-FFF2-40B4-BE49-F238E27FC236}">
                <a16:creationId xmlns:a16="http://schemas.microsoft.com/office/drawing/2014/main" id="{946B7997-88DB-9039-A22C-369719CF8061}"/>
              </a:ext>
            </a:extLst>
          </p:cNvPr>
          <p:cNvSpPr txBox="1"/>
          <p:nvPr/>
        </p:nvSpPr>
        <p:spPr>
          <a:xfrm>
            <a:off x="1793894" y="2141490"/>
            <a:ext cx="2138082" cy="1246495"/>
          </a:xfrm>
          <a:prstGeom prst="rect">
            <a:avLst/>
          </a:prstGeom>
          <a:noFill/>
        </p:spPr>
        <p:txBody>
          <a:bodyPr wrap="square" tIns="0" rtlCol="0">
            <a:spAutoFit/>
          </a:bodyPr>
          <a:lstStyle/>
          <a:p>
            <a:r>
              <a:rPr lang="en-AU" sz="1200" dirty="0">
                <a:latin typeface="Jurassic Park" panose="020B0603050302020204" pitchFamily="34" charset="0"/>
              </a:rPr>
              <a:t>Feature One</a:t>
            </a:r>
            <a:r>
              <a:rPr lang="en-AU" sz="1200" dirty="0"/>
              <a:t>     - </a:t>
            </a:r>
            <a:r>
              <a:rPr lang="en-AU" sz="1200" dirty="0">
                <a:latin typeface="Jurassic Park" panose="020B0603050302020204" pitchFamily="34" charset="0"/>
              </a:rPr>
              <a:t>RFID Reader</a:t>
            </a:r>
            <a:r>
              <a:rPr lang="en-AU" sz="1200" dirty="0"/>
              <a:t> </a:t>
            </a:r>
            <a:br>
              <a:rPr lang="en-AU" sz="1200" dirty="0">
                <a:latin typeface="Jurassic Park" panose="020B0603050302020204" pitchFamily="34" charset="0"/>
              </a:rPr>
            </a:br>
            <a:r>
              <a:rPr lang="en-US" sz="600" dirty="0"/>
              <a:t>Passive RFID system</a:t>
            </a:r>
          </a:p>
          <a:p>
            <a:pPr>
              <a:buFont typeface="Arial" panose="020B0604020202020204" pitchFamily="34" charset="0"/>
              <a:buChar char="•"/>
            </a:pPr>
            <a:r>
              <a:rPr lang="en-US" sz="600" dirty="0"/>
              <a:t> Reader sends signal to tag using antenna (125 kHz electromagnetic field)</a:t>
            </a:r>
          </a:p>
          <a:p>
            <a:pPr>
              <a:buFont typeface="Arial" panose="020B0604020202020204" pitchFamily="34" charset="0"/>
              <a:buChar char="•"/>
            </a:pPr>
            <a:r>
              <a:rPr lang="en-US" sz="600" dirty="0"/>
              <a:t> Tag e.g.: card, fob or sticker, receives signal and sends it back together with information stored in its memory (by taking some energy from the field)</a:t>
            </a:r>
          </a:p>
          <a:p>
            <a:pPr>
              <a:buFont typeface="Arial" panose="020B0604020202020204" pitchFamily="34" charset="0"/>
              <a:buChar char="•"/>
            </a:pPr>
            <a:r>
              <a:rPr lang="en-US" sz="600" dirty="0"/>
              <a:t> Reader receives new signal and sends it to processor (in this case LEGO Mindstorms EV3 robot) for further handling</a:t>
            </a:r>
          </a:p>
          <a:p>
            <a:pPr>
              <a:buFont typeface="Arial" panose="020B0604020202020204" pitchFamily="34" charset="0"/>
              <a:buChar char="•"/>
            </a:pPr>
            <a:r>
              <a:rPr lang="en-US" sz="600" dirty="0"/>
              <a:t> Sensor uses EV3RFid class in </a:t>
            </a:r>
            <a:r>
              <a:rPr lang="en-US" sz="600" dirty="0" err="1"/>
              <a:t>mindsensorsPYB</a:t>
            </a:r>
            <a:r>
              <a:rPr lang="en-US" sz="600" dirty="0"/>
              <a:t> library</a:t>
            </a:r>
          </a:p>
          <a:p>
            <a:pPr>
              <a:buFont typeface="Arial" panose="020B0604020202020204" pitchFamily="34" charset="0"/>
              <a:buChar char="•"/>
            </a:pPr>
            <a:r>
              <a:rPr lang="en-US" sz="600" dirty="0"/>
              <a:t> Sensor communicates via the (Inter-Integrated Circuit) serial protocol with LEGO Mindstorms EV3 robot.</a:t>
            </a:r>
            <a:endParaRPr lang="en-AU" sz="600" dirty="0"/>
          </a:p>
        </p:txBody>
      </p:sp>
      <p:sp>
        <p:nvSpPr>
          <p:cNvPr id="45" name="TextBox 44">
            <a:extLst>
              <a:ext uri="{FF2B5EF4-FFF2-40B4-BE49-F238E27FC236}">
                <a16:creationId xmlns:a16="http://schemas.microsoft.com/office/drawing/2014/main" id="{437A67C1-F5B8-1F76-9288-CDB3A68388F0}"/>
              </a:ext>
            </a:extLst>
          </p:cNvPr>
          <p:cNvSpPr txBox="1"/>
          <p:nvPr/>
        </p:nvSpPr>
        <p:spPr>
          <a:xfrm>
            <a:off x="3936700" y="2002862"/>
            <a:ext cx="2140267" cy="1323439"/>
          </a:xfrm>
          <a:prstGeom prst="rect">
            <a:avLst/>
          </a:prstGeom>
          <a:noFill/>
        </p:spPr>
        <p:txBody>
          <a:bodyPr wrap="square" rtlCol="0">
            <a:spAutoFit/>
          </a:bodyPr>
          <a:lstStyle/>
          <a:p>
            <a:endParaRPr lang="en-AU" sz="800" dirty="0"/>
          </a:p>
          <a:p>
            <a:endParaRPr lang="en-AU" sz="800" dirty="0"/>
          </a:p>
          <a:p>
            <a:endParaRPr lang="en-AU" sz="800" dirty="0"/>
          </a:p>
          <a:p>
            <a:r>
              <a:rPr lang="en-AU" sz="800" dirty="0"/>
              <a:t>SLIDE 5 GOES HERE</a:t>
            </a:r>
          </a:p>
          <a:p>
            <a:endParaRPr lang="en-AU" sz="800" dirty="0"/>
          </a:p>
          <a:p>
            <a:endParaRPr lang="en-AU" sz="800" dirty="0"/>
          </a:p>
          <a:p>
            <a:endParaRPr lang="en-AU" sz="800" dirty="0"/>
          </a:p>
          <a:p>
            <a:endParaRPr lang="en-AU" sz="800" dirty="0"/>
          </a:p>
          <a:p>
            <a:endParaRPr lang="en-AU" sz="800" dirty="0"/>
          </a:p>
          <a:p>
            <a:endParaRPr lang="en-AU" sz="800" dirty="0"/>
          </a:p>
        </p:txBody>
      </p:sp>
      <p:pic>
        <p:nvPicPr>
          <p:cNvPr id="46" name="Picture 45">
            <a:extLst>
              <a:ext uri="{FF2B5EF4-FFF2-40B4-BE49-F238E27FC236}">
                <a16:creationId xmlns:a16="http://schemas.microsoft.com/office/drawing/2014/main" id="{D0171281-1EA6-7B14-86E2-19022B44A5FA}"/>
              </a:ext>
            </a:extLst>
          </p:cNvPr>
          <p:cNvPicPr>
            <a:picLocks/>
          </p:cNvPicPr>
          <p:nvPr/>
        </p:nvPicPr>
        <p:blipFill>
          <a:blip r:embed="rId17"/>
          <a:stretch>
            <a:fillRect/>
          </a:stretch>
        </p:blipFill>
        <p:spPr>
          <a:xfrm>
            <a:off x="2161769" y="2098955"/>
            <a:ext cx="252000" cy="252000"/>
          </a:xfrm>
          <a:prstGeom prst="rect">
            <a:avLst/>
          </a:prstGeom>
        </p:spPr>
      </p:pic>
      <p:sp>
        <p:nvSpPr>
          <p:cNvPr id="47" name="TextBox 46">
            <a:extLst>
              <a:ext uri="{FF2B5EF4-FFF2-40B4-BE49-F238E27FC236}">
                <a16:creationId xmlns:a16="http://schemas.microsoft.com/office/drawing/2014/main" id="{6CF06BD4-058E-84DC-9746-E1D53E3687BC}"/>
              </a:ext>
            </a:extLst>
          </p:cNvPr>
          <p:cNvSpPr txBox="1"/>
          <p:nvPr/>
        </p:nvSpPr>
        <p:spPr>
          <a:xfrm>
            <a:off x="6115035" y="2141020"/>
            <a:ext cx="2165595" cy="1246495"/>
          </a:xfrm>
          <a:prstGeom prst="rect">
            <a:avLst/>
          </a:prstGeom>
          <a:noFill/>
        </p:spPr>
        <p:txBody>
          <a:bodyPr wrap="square" tIns="0" rtlCol="0">
            <a:spAutoFit/>
          </a:bodyPr>
          <a:lstStyle/>
          <a:p>
            <a:r>
              <a:rPr lang="en-AU" sz="1200" dirty="0">
                <a:latin typeface="Jurassic Park" panose="020B0603050302020204" pitchFamily="34" charset="0"/>
              </a:rPr>
              <a:t>Feature Two</a:t>
            </a:r>
            <a:r>
              <a:rPr lang="en-AU" sz="1200" dirty="0"/>
              <a:t>    - </a:t>
            </a:r>
            <a:r>
              <a:rPr lang="en-AU" sz="1200" dirty="0">
                <a:latin typeface="Jurassic Park" panose="020B0603050302020204" pitchFamily="34" charset="0"/>
              </a:rPr>
              <a:t>Heat Sensor</a:t>
            </a:r>
            <a:r>
              <a:rPr lang="en-AU" sz="1200" dirty="0"/>
              <a:t> </a:t>
            </a:r>
            <a:br>
              <a:rPr lang="en-AU" sz="1200" dirty="0">
                <a:latin typeface="Jurassic Park" panose="020B0603050302020204" pitchFamily="34" charset="0"/>
              </a:rPr>
            </a:br>
            <a:r>
              <a:rPr lang="en-US" sz="600" dirty="0"/>
              <a:t>Heat sensor (non-contact infrared thermometer) </a:t>
            </a:r>
          </a:p>
          <a:p>
            <a:pPr indent="9525">
              <a:buFont typeface="Arial" panose="020B0604020202020204" pitchFamily="34" charset="0"/>
              <a:buChar char="•"/>
            </a:pPr>
            <a:r>
              <a:rPr lang="en-US" sz="600" dirty="0"/>
              <a:t> Able to return ambient temperature as well as temperature of any target it is pointing towards in both degrees Celsius and Fahrenheit</a:t>
            </a:r>
          </a:p>
          <a:p>
            <a:pPr indent="9525">
              <a:buFont typeface="Arial" panose="020B0604020202020204" pitchFamily="34" charset="0"/>
              <a:buChar char="•"/>
            </a:pPr>
            <a:r>
              <a:rPr lang="en-US" sz="600" dirty="0"/>
              <a:t> Field of view (</a:t>
            </a:r>
            <a:r>
              <a:rPr lang="en-US" sz="600" dirty="0" err="1"/>
              <a:t>FoV</a:t>
            </a:r>
            <a:r>
              <a:rPr lang="en-US" sz="600" dirty="0"/>
              <a:t>) of 70 degrees without collimator cap (fine for close objects) and 45 degrees with it (more accurate readings)</a:t>
            </a:r>
          </a:p>
          <a:p>
            <a:pPr indent="9525">
              <a:buFont typeface="Arial" panose="020B0604020202020204" pitchFamily="34" charset="0"/>
              <a:buChar char="•"/>
            </a:pPr>
            <a:r>
              <a:rPr lang="en-US" sz="600" dirty="0"/>
              <a:t> Sensor mode used e.g.: AMBIENT-C or TARGET-C but requires code to switch from one to other given robot only exposes one value per mode </a:t>
            </a:r>
          </a:p>
          <a:p>
            <a:pPr indent="9525">
              <a:buFont typeface="Arial" panose="020B0604020202020204" pitchFamily="34" charset="0"/>
              <a:buChar char="•"/>
            </a:pPr>
            <a:r>
              <a:rPr lang="en-US" sz="600" dirty="0"/>
              <a:t> Value to be divided by 100 to obtain actual readings.</a:t>
            </a:r>
            <a:endParaRPr lang="en-AU" sz="600" dirty="0"/>
          </a:p>
        </p:txBody>
      </p:sp>
      <p:pic>
        <p:nvPicPr>
          <p:cNvPr id="48" name="Picture 47">
            <a:extLst>
              <a:ext uri="{FF2B5EF4-FFF2-40B4-BE49-F238E27FC236}">
                <a16:creationId xmlns:a16="http://schemas.microsoft.com/office/drawing/2014/main" id="{6A497FF3-A65E-6983-DE08-EE648EABBEF0}"/>
              </a:ext>
            </a:extLst>
          </p:cNvPr>
          <p:cNvPicPr>
            <a:picLocks/>
          </p:cNvPicPr>
          <p:nvPr/>
        </p:nvPicPr>
        <p:blipFill>
          <a:blip r:embed="rId18"/>
          <a:stretch>
            <a:fillRect/>
          </a:stretch>
        </p:blipFill>
        <p:spPr>
          <a:xfrm>
            <a:off x="6479166" y="2098955"/>
            <a:ext cx="252000" cy="252000"/>
          </a:xfrm>
          <a:prstGeom prst="rect">
            <a:avLst/>
          </a:prstGeom>
        </p:spPr>
      </p:pic>
      <p:sp>
        <p:nvSpPr>
          <p:cNvPr id="49" name="TextBox 48">
            <a:extLst>
              <a:ext uri="{FF2B5EF4-FFF2-40B4-BE49-F238E27FC236}">
                <a16:creationId xmlns:a16="http://schemas.microsoft.com/office/drawing/2014/main" id="{735AEEE7-750C-D071-1004-95F2930E9B95}"/>
              </a:ext>
            </a:extLst>
          </p:cNvPr>
          <p:cNvSpPr txBox="1"/>
          <p:nvPr/>
        </p:nvSpPr>
        <p:spPr>
          <a:xfrm>
            <a:off x="8287723" y="2002861"/>
            <a:ext cx="2140267" cy="1323439"/>
          </a:xfrm>
          <a:prstGeom prst="rect">
            <a:avLst/>
          </a:prstGeom>
          <a:noFill/>
        </p:spPr>
        <p:txBody>
          <a:bodyPr wrap="square" rtlCol="0">
            <a:spAutoFit/>
          </a:bodyPr>
          <a:lstStyle/>
          <a:p>
            <a:endParaRPr lang="en-AU" sz="800" dirty="0"/>
          </a:p>
          <a:p>
            <a:endParaRPr lang="en-AU" sz="800" dirty="0"/>
          </a:p>
          <a:p>
            <a:endParaRPr lang="en-AU" sz="800" dirty="0"/>
          </a:p>
          <a:p>
            <a:r>
              <a:rPr lang="en-AU" sz="800" dirty="0"/>
              <a:t>SLIDE 7 GOES HERE</a:t>
            </a:r>
          </a:p>
          <a:p>
            <a:endParaRPr lang="en-AU" sz="800" dirty="0"/>
          </a:p>
          <a:p>
            <a:endParaRPr lang="en-AU" sz="800" dirty="0"/>
          </a:p>
          <a:p>
            <a:endParaRPr lang="en-AU" sz="800" dirty="0"/>
          </a:p>
          <a:p>
            <a:endParaRPr lang="en-AU" sz="800" dirty="0"/>
          </a:p>
          <a:p>
            <a:endParaRPr lang="en-AU" sz="800" dirty="0"/>
          </a:p>
          <a:p>
            <a:endParaRPr lang="en-AU" sz="800" dirty="0"/>
          </a:p>
        </p:txBody>
      </p:sp>
      <p:sp>
        <p:nvSpPr>
          <p:cNvPr id="50" name="TextBox 49">
            <a:extLst>
              <a:ext uri="{FF2B5EF4-FFF2-40B4-BE49-F238E27FC236}">
                <a16:creationId xmlns:a16="http://schemas.microsoft.com/office/drawing/2014/main" id="{4D6843F6-93D5-2B34-7C0D-D09FAAAB72C8}"/>
              </a:ext>
            </a:extLst>
          </p:cNvPr>
          <p:cNvSpPr txBox="1"/>
          <p:nvPr/>
        </p:nvSpPr>
        <p:spPr>
          <a:xfrm>
            <a:off x="6225399" y="3442939"/>
            <a:ext cx="2074311" cy="2585323"/>
          </a:xfrm>
          <a:prstGeom prst="rect">
            <a:avLst/>
          </a:prstGeom>
          <a:noFill/>
        </p:spPr>
        <p:txBody>
          <a:bodyPr wrap="square" rtlCol="0" anchor="ctr">
            <a:spAutoFit/>
          </a:bodyPr>
          <a:lstStyle/>
          <a:p>
            <a:r>
              <a:rPr lang="en-AU" sz="1200" dirty="0">
                <a:latin typeface="Jurassic Park" panose="020B0603050302020204" pitchFamily="34" charset="0"/>
              </a:rPr>
              <a:t>Feature Four</a:t>
            </a:r>
            <a:r>
              <a:rPr lang="en-AU" sz="1200" dirty="0"/>
              <a:t>    - </a:t>
            </a:r>
            <a:r>
              <a:rPr lang="en-AU" sz="1200" dirty="0">
                <a:latin typeface="Jurassic Park" panose="020B0603050302020204" pitchFamily="34" charset="0"/>
              </a:rPr>
              <a:t>Flask Server</a:t>
            </a:r>
          </a:p>
          <a:p>
            <a:pPr indent="6350">
              <a:buFont typeface="Arial" panose="020B0604020202020204" pitchFamily="34" charset="0"/>
              <a:buChar char="•"/>
            </a:pPr>
            <a:r>
              <a:rPr lang="en-AU" sz="600" dirty="0"/>
              <a:t> Communication</a:t>
            </a:r>
          </a:p>
          <a:p>
            <a:pPr marL="90488" lvl="1" indent="6350">
              <a:buFont typeface="Arial" panose="020B0604020202020204" pitchFamily="34" charset="0"/>
              <a:buChar char="•"/>
            </a:pPr>
            <a:r>
              <a:rPr lang="en-AU" sz="600" dirty="0"/>
              <a:t> Hypertext Transfer Protocol (HTTP) communication with EV3s over Wi-Fi local area network (WLAN) in both directions i.e.: GET (receive data from Flask) and POST (send data to Flask)</a:t>
            </a:r>
          </a:p>
          <a:p>
            <a:pPr marL="90488" lvl="1" indent="6350">
              <a:buFont typeface="Arial" panose="020B0604020202020204" pitchFamily="34" charset="0"/>
              <a:buChar char="•"/>
              <a:tabLst>
                <a:tab pos="0" algn="l"/>
              </a:tabLst>
            </a:pPr>
            <a:r>
              <a:rPr lang="en-AU" sz="600" dirty="0"/>
              <a:t> Bluetooth Low Energy (BLE) communication via BLE bridge with SPIKE Primes in one direction i.e.: POST</a:t>
            </a:r>
          </a:p>
          <a:p>
            <a:pPr marL="90488" lvl="1" indent="6350">
              <a:buFont typeface="Arial" panose="020B0604020202020204" pitchFamily="34" charset="0"/>
              <a:buChar char="•"/>
              <a:tabLst>
                <a:tab pos="0" algn="l"/>
              </a:tabLst>
            </a:pPr>
            <a:r>
              <a:rPr lang="en-AU" sz="600" dirty="0"/>
              <a:t> BLE communication between SPIKE Primes in both directions i.e.: broadcast on one channel (send data) and observe on complementary channels (receive data).</a:t>
            </a:r>
          </a:p>
          <a:p>
            <a:pPr>
              <a:buFont typeface="Arial" panose="020B0604020202020204" pitchFamily="34" charset="0"/>
              <a:buChar char="•"/>
            </a:pPr>
            <a:r>
              <a:rPr lang="en-AU" sz="600" dirty="0"/>
              <a:t> Presentation via dashboards developed in Hypertext Markup Language (HTML), JavaScript and Cascading Style Sheets (CSS) displaying data sent to Flask server</a:t>
            </a:r>
          </a:p>
          <a:p>
            <a:pPr marL="90488" lvl="2">
              <a:buFont typeface="Arial" panose="020B0604020202020204" pitchFamily="34" charset="0"/>
              <a:buChar char="•"/>
            </a:pPr>
            <a:r>
              <a:rPr lang="en-AU" sz="600" dirty="0"/>
              <a:t> Instructions to start, perform routines and stop devices as defined in JavaScript Object Notation (JSON) orchestration file where applicable</a:t>
            </a:r>
          </a:p>
          <a:p>
            <a:pPr marL="90488" lvl="2">
              <a:buFont typeface="Arial" panose="020B0604020202020204" pitchFamily="34" charset="0"/>
              <a:buChar char="•"/>
            </a:pPr>
            <a:r>
              <a:rPr lang="en-AU" sz="600" dirty="0"/>
              <a:t> Device ‘vitals’ e.g.: temperature, speed</a:t>
            </a:r>
          </a:p>
          <a:p>
            <a:pPr marL="90488" lvl="2">
              <a:buFont typeface="Arial" panose="020B0604020202020204" pitchFamily="34" charset="0"/>
              <a:buChar char="•"/>
            </a:pPr>
            <a:r>
              <a:rPr lang="en-AU" sz="600" dirty="0"/>
              <a:t> Device speech and sounds with captions and offline translation to Korean (using </a:t>
            </a:r>
            <a:r>
              <a:rPr lang="en-US" sz="600" dirty="0"/>
              <a:t>NLLB-200 machine translation model</a:t>
            </a:r>
            <a:r>
              <a:rPr lang="en-AU" sz="600" dirty="0"/>
              <a:t>)</a:t>
            </a:r>
          </a:p>
          <a:p>
            <a:pPr marL="90488" lvl="2">
              <a:buFont typeface="Arial" panose="020B0604020202020204" pitchFamily="34" charset="0"/>
              <a:buChar char="•"/>
            </a:pPr>
            <a:r>
              <a:rPr lang="en-AU" sz="600" dirty="0"/>
              <a:t> Object recognition shape and movement</a:t>
            </a:r>
          </a:p>
          <a:p>
            <a:pPr marL="90488" lvl="2">
              <a:buFont typeface="Arial" panose="020B0604020202020204" pitchFamily="34" charset="0"/>
              <a:buChar char="•"/>
            </a:pPr>
            <a:r>
              <a:rPr lang="en-AU" sz="600" dirty="0"/>
              <a:t> Line following vectors and barcode data</a:t>
            </a:r>
          </a:p>
          <a:p>
            <a:pPr marL="90488" lvl="2">
              <a:buFont typeface="Arial" panose="020B0604020202020204" pitchFamily="34" charset="0"/>
              <a:buChar char="•"/>
            </a:pPr>
            <a:r>
              <a:rPr lang="en-AU" sz="600" dirty="0"/>
              <a:t> ‘Security camera’ feed.</a:t>
            </a:r>
          </a:p>
        </p:txBody>
      </p:sp>
      <p:pic>
        <p:nvPicPr>
          <p:cNvPr id="51" name="Picture 50">
            <a:extLst>
              <a:ext uri="{FF2B5EF4-FFF2-40B4-BE49-F238E27FC236}">
                <a16:creationId xmlns:a16="http://schemas.microsoft.com/office/drawing/2014/main" id="{0287D11C-EDE1-1DE3-6EE3-2D3A3E7BB5CD}"/>
              </a:ext>
            </a:extLst>
          </p:cNvPr>
          <p:cNvPicPr>
            <a:picLocks/>
          </p:cNvPicPr>
          <p:nvPr/>
        </p:nvPicPr>
        <p:blipFill>
          <a:blip r:embed="rId19"/>
          <a:stretch>
            <a:fillRect/>
          </a:stretch>
        </p:blipFill>
        <p:spPr>
          <a:xfrm>
            <a:off x="6604504" y="3437506"/>
            <a:ext cx="252000" cy="252000"/>
          </a:xfrm>
          <a:prstGeom prst="rect">
            <a:avLst/>
          </a:prstGeom>
        </p:spPr>
      </p:pic>
      <p:sp>
        <p:nvSpPr>
          <p:cNvPr id="52" name="Speech Bubble: Oval 51">
            <a:extLst>
              <a:ext uri="{FF2B5EF4-FFF2-40B4-BE49-F238E27FC236}">
                <a16:creationId xmlns:a16="http://schemas.microsoft.com/office/drawing/2014/main" id="{3A0D33A7-7A4B-E42F-0CD8-DC89E6F11CFB}"/>
              </a:ext>
            </a:extLst>
          </p:cNvPr>
          <p:cNvSpPr/>
          <p:nvPr/>
        </p:nvSpPr>
        <p:spPr>
          <a:xfrm>
            <a:off x="2912302" y="846439"/>
            <a:ext cx="504611" cy="161935"/>
          </a:xfrm>
          <a:prstGeom prst="wedgeEllipseCallout">
            <a:avLst>
              <a:gd name="adj1" fmla="val -72912"/>
              <a:gd name="adj2" fmla="val -27168"/>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Safety 1</a:t>
            </a:r>
            <a:r>
              <a:rPr lang="en-AU" sz="500" baseline="30000" dirty="0">
                <a:solidFill>
                  <a:schemeClr val="tx1"/>
                </a:solidFill>
              </a:rPr>
              <a:t>st</a:t>
            </a:r>
            <a:r>
              <a:rPr lang="en-AU" sz="500" dirty="0">
                <a:solidFill>
                  <a:schemeClr val="tx1"/>
                </a:solidFill>
              </a:rPr>
              <a:t>!</a:t>
            </a:r>
          </a:p>
        </p:txBody>
      </p:sp>
      <p:pic>
        <p:nvPicPr>
          <p:cNvPr id="53" name="Picture 52">
            <a:extLst>
              <a:ext uri="{FF2B5EF4-FFF2-40B4-BE49-F238E27FC236}">
                <a16:creationId xmlns:a16="http://schemas.microsoft.com/office/drawing/2014/main" id="{43BE4CE7-C919-DD1D-4DD3-2BE61264D05A}"/>
              </a:ext>
            </a:extLst>
          </p:cNvPr>
          <p:cNvPicPr>
            <a:picLocks noChangeAspect="1"/>
          </p:cNvPicPr>
          <p:nvPr/>
        </p:nvPicPr>
        <p:blipFill>
          <a:blip r:embed="rId20">
            <a:extLst>
              <a:ext uri="{28A0092B-C50C-407E-A947-70E740481C1C}">
                <a14:useLocalDpi xmlns:a14="http://schemas.microsoft.com/office/drawing/2010/main" val="0"/>
              </a:ext>
            </a:extLst>
          </a:blip>
          <a:srcRect t="10628" b="17200"/>
          <a:stretch>
            <a:fillRect/>
          </a:stretch>
        </p:blipFill>
        <p:spPr>
          <a:xfrm>
            <a:off x="8268939" y="1256674"/>
            <a:ext cx="1009330" cy="749260"/>
          </a:xfrm>
          <a:prstGeom prst="rect">
            <a:avLst/>
          </a:prstGeom>
        </p:spPr>
      </p:pic>
      <p:pic>
        <p:nvPicPr>
          <p:cNvPr id="54" name="Picture 53">
            <a:extLst>
              <a:ext uri="{FF2B5EF4-FFF2-40B4-BE49-F238E27FC236}">
                <a16:creationId xmlns:a16="http://schemas.microsoft.com/office/drawing/2014/main" id="{097F5DCE-4E2D-AB39-14C4-8846CD575E75}"/>
              </a:ext>
            </a:extLst>
          </p:cNvPr>
          <p:cNvPicPr>
            <a:picLocks noChangeAspect="1"/>
          </p:cNvPicPr>
          <p:nvPr/>
        </p:nvPicPr>
        <p:blipFill>
          <a:blip r:embed="rId21">
            <a:extLst>
              <a:ext uri="{28A0092B-C50C-407E-A947-70E740481C1C}">
                <a14:useLocalDpi xmlns:a14="http://schemas.microsoft.com/office/drawing/2010/main" val="0"/>
              </a:ext>
            </a:extLst>
          </a:blip>
          <a:srcRect t="10781" r="12184" b="27598"/>
          <a:stretch>
            <a:fillRect/>
          </a:stretch>
        </p:blipFill>
        <p:spPr>
          <a:xfrm>
            <a:off x="9304636" y="542629"/>
            <a:ext cx="1026163" cy="740640"/>
          </a:xfrm>
          <a:prstGeom prst="rect">
            <a:avLst/>
          </a:prstGeom>
        </p:spPr>
      </p:pic>
      <p:pic>
        <p:nvPicPr>
          <p:cNvPr id="55" name="Picture 54">
            <a:extLst>
              <a:ext uri="{FF2B5EF4-FFF2-40B4-BE49-F238E27FC236}">
                <a16:creationId xmlns:a16="http://schemas.microsoft.com/office/drawing/2014/main" id="{189D3BDA-F667-A283-1D73-232A265270CA}"/>
              </a:ext>
            </a:extLst>
          </p:cNvPr>
          <p:cNvPicPr>
            <a:picLocks noChangeAspect="1"/>
          </p:cNvPicPr>
          <p:nvPr/>
        </p:nvPicPr>
        <p:blipFill>
          <a:blip r:embed="rId22">
            <a:extLst>
              <a:ext uri="{28A0092B-C50C-407E-A947-70E740481C1C}">
                <a14:useLocalDpi xmlns:a14="http://schemas.microsoft.com/office/drawing/2010/main" val="0"/>
              </a:ext>
            </a:extLst>
          </a:blip>
          <a:srcRect l="7304" t="8344" r="17334" b="29466"/>
          <a:stretch>
            <a:fillRect/>
          </a:stretch>
        </p:blipFill>
        <p:spPr>
          <a:xfrm>
            <a:off x="8254893" y="52635"/>
            <a:ext cx="1026163" cy="870986"/>
          </a:xfrm>
          <a:prstGeom prst="rect">
            <a:avLst/>
          </a:prstGeom>
        </p:spPr>
      </p:pic>
      <p:sp>
        <p:nvSpPr>
          <p:cNvPr id="56" name="Speech Bubble: Oval 55">
            <a:extLst>
              <a:ext uri="{FF2B5EF4-FFF2-40B4-BE49-F238E27FC236}">
                <a16:creationId xmlns:a16="http://schemas.microsoft.com/office/drawing/2014/main" id="{5D00F4F3-D553-0B80-DF7F-66CB54C3C14F}"/>
              </a:ext>
            </a:extLst>
          </p:cNvPr>
          <p:cNvSpPr/>
          <p:nvPr/>
        </p:nvSpPr>
        <p:spPr>
          <a:xfrm>
            <a:off x="7741821" y="428573"/>
            <a:ext cx="504611" cy="161935"/>
          </a:xfrm>
          <a:prstGeom prst="wedgeEllipseCallout">
            <a:avLst>
              <a:gd name="adj1" fmla="val -71911"/>
              <a:gd name="adj2" fmla="val -30879"/>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Safety 2</a:t>
            </a:r>
            <a:r>
              <a:rPr lang="en-AU" sz="500" baseline="30000" dirty="0">
                <a:solidFill>
                  <a:schemeClr val="tx1"/>
                </a:solidFill>
              </a:rPr>
              <a:t>nd</a:t>
            </a:r>
            <a:r>
              <a:rPr lang="en-AU" sz="500" dirty="0">
                <a:solidFill>
                  <a:schemeClr val="tx1"/>
                </a:solidFill>
              </a:rPr>
              <a:t>?</a:t>
            </a:r>
          </a:p>
        </p:txBody>
      </p:sp>
      <p:pic>
        <p:nvPicPr>
          <p:cNvPr id="57" name="Picture 56">
            <a:extLst>
              <a:ext uri="{FF2B5EF4-FFF2-40B4-BE49-F238E27FC236}">
                <a16:creationId xmlns:a16="http://schemas.microsoft.com/office/drawing/2014/main" id="{9F033506-5F88-E764-8CF7-2408AF3656F7}"/>
              </a:ext>
            </a:extLst>
          </p:cNvPr>
          <p:cNvPicPr>
            <a:picLocks noChangeAspect="1"/>
          </p:cNvPicPr>
          <p:nvPr/>
        </p:nvPicPr>
        <p:blipFill>
          <a:blip r:embed="rId23">
            <a:extLst>
              <a:ext uri="{28A0092B-C50C-407E-A947-70E740481C1C}">
                <a14:useLocalDpi xmlns:a14="http://schemas.microsoft.com/office/drawing/2010/main" val="0"/>
              </a:ext>
            </a:extLst>
          </a:blip>
          <a:srcRect l="7305" t="7912" r="15501" b="12343"/>
          <a:stretch>
            <a:fillRect/>
          </a:stretch>
        </p:blipFill>
        <p:spPr>
          <a:xfrm>
            <a:off x="3952002" y="52635"/>
            <a:ext cx="1071145" cy="1138151"/>
          </a:xfrm>
          <a:prstGeom prst="rect">
            <a:avLst/>
          </a:prstGeom>
        </p:spPr>
      </p:pic>
      <p:pic>
        <p:nvPicPr>
          <p:cNvPr id="58" name="Picture 57">
            <a:extLst>
              <a:ext uri="{FF2B5EF4-FFF2-40B4-BE49-F238E27FC236}">
                <a16:creationId xmlns:a16="http://schemas.microsoft.com/office/drawing/2014/main" id="{04C17332-CAAB-B9AD-1AC9-08E05E5EF834}"/>
              </a:ext>
            </a:extLst>
          </p:cNvPr>
          <p:cNvPicPr>
            <a:picLocks noChangeAspect="1"/>
          </p:cNvPicPr>
          <p:nvPr/>
        </p:nvPicPr>
        <p:blipFill>
          <a:blip r:embed="rId24">
            <a:extLst>
              <a:ext uri="{28A0092B-C50C-407E-A947-70E740481C1C}">
                <a14:useLocalDpi xmlns:a14="http://schemas.microsoft.com/office/drawing/2010/main" val="0"/>
              </a:ext>
            </a:extLst>
          </a:blip>
          <a:srcRect l="3288" t="11765" r="13608" b="24372"/>
          <a:stretch>
            <a:fillRect/>
          </a:stretch>
        </p:blipFill>
        <p:spPr>
          <a:xfrm>
            <a:off x="4955828" y="1100586"/>
            <a:ext cx="1129591" cy="892879"/>
          </a:xfrm>
          <a:prstGeom prst="rect">
            <a:avLst/>
          </a:prstGeom>
        </p:spPr>
      </p:pic>
      <p:pic>
        <p:nvPicPr>
          <p:cNvPr id="59" name="Picture 58">
            <a:extLst>
              <a:ext uri="{FF2B5EF4-FFF2-40B4-BE49-F238E27FC236}">
                <a16:creationId xmlns:a16="http://schemas.microsoft.com/office/drawing/2014/main" id="{6348F331-9E02-5A4F-BFA5-EA5910CB817D}"/>
              </a:ext>
            </a:extLst>
          </p:cNvPr>
          <p:cNvPicPr>
            <a:picLocks noChangeAspect="1"/>
          </p:cNvPicPr>
          <p:nvPr/>
        </p:nvPicPr>
        <p:blipFill>
          <a:blip r:embed="rId25">
            <a:extLst>
              <a:ext uri="{28A0092B-C50C-407E-A947-70E740481C1C}">
                <a14:useLocalDpi xmlns:a14="http://schemas.microsoft.com/office/drawing/2010/main" val="0"/>
              </a:ext>
            </a:extLst>
          </a:blip>
          <a:srcRect b="26971"/>
          <a:stretch>
            <a:fillRect/>
          </a:stretch>
        </p:blipFill>
        <p:spPr>
          <a:xfrm>
            <a:off x="3939069" y="2107100"/>
            <a:ext cx="1622412" cy="1218686"/>
          </a:xfrm>
          <a:prstGeom prst="rect">
            <a:avLst/>
          </a:prstGeom>
        </p:spPr>
      </p:pic>
      <p:pic>
        <p:nvPicPr>
          <p:cNvPr id="60" name="Picture 59">
            <a:extLst>
              <a:ext uri="{FF2B5EF4-FFF2-40B4-BE49-F238E27FC236}">
                <a16:creationId xmlns:a16="http://schemas.microsoft.com/office/drawing/2014/main" id="{641D9734-4FE2-69C4-88B1-30650B3E571A}"/>
              </a:ext>
            </a:extLst>
          </p:cNvPr>
          <p:cNvPicPr>
            <a:picLocks noChangeAspect="1"/>
          </p:cNvPicPr>
          <p:nvPr/>
        </p:nvPicPr>
        <p:blipFill>
          <a:blip r:embed="rId26">
            <a:extLst>
              <a:ext uri="{28A0092B-C50C-407E-A947-70E740481C1C}">
                <a14:useLocalDpi xmlns:a14="http://schemas.microsoft.com/office/drawing/2010/main" val="0"/>
              </a:ext>
            </a:extLst>
          </a:blip>
          <a:srcRect t="2017" b="2017"/>
          <a:stretch>
            <a:fillRect/>
          </a:stretch>
        </p:blipFill>
        <p:spPr>
          <a:xfrm>
            <a:off x="2051702" y="5648891"/>
            <a:ext cx="1906440" cy="1029109"/>
          </a:xfrm>
          <a:prstGeom prst="rect">
            <a:avLst/>
          </a:prstGeom>
        </p:spPr>
      </p:pic>
      <p:pic>
        <p:nvPicPr>
          <p:cNvPr id="61" name="Picture 60">
            <a:extLst>
              <a:ext uri="{FF2B5EF4-FFF2-40B4-BE49-F238E27FC236}">
                <a16:creationId xmlns:a16="http://schemas.microsoft.com/office/drawing/2014/main" id="{CA7E38E6-7BAB-34E3-B26D-EB2FDAFEFA56}"/>
              </a:ext>
            </a:extLst>
          </p:cNvPr>
          <p:cNvPicPr>
            <a:picLocks noChangeAspect="1"/>
          </p:cNvPicPr>
          <p:nvPr/>
        </p:nvPicPr>
        <p:blipFill>
          <a:blip r:embed="rId27">
            <a:extLst>
              <a:ext uri="{28A0092B-C50C-407E-A947-70E740481C1C}">
                <a14:useLocalDpi xmlns:a14="http://schemas.microsoft.com/office/drawing/2010/main" val="0"/>
              </a:ext>
            </a:extLst>
          </a:blip>
          <a:srcRect b="12342"/>
          <a:stretch>
            <a:fillRect/>
          </a:stretch>
        </p:blipFill>
        <p:spPr>
          <a:xfrm>
            <a:off x="4396122" y="4864860"/>
            <a:ext cx="1625072" cy="1465199"/>
          </a:xfrm>
          <a:prstGeom prst="rect">
            <a:avLst/>
          </a:prstGeom>
        </p:spPr>
      </p:pic>
      <p:pic>
        <p:nvPicPr>
          <p:cNvPr id="62" name="Picture 61">
            <a:extLst>
              <a:ext uri="{FF2B5EF4-FFF2-40B4-BE49-F238E27FC236}">
                <a16:creationId xmlns:a16="http://schemas.microsoft.com/office/drawing/2014/main" id="{8617A9F6-67DA-E9A9-9626-48A9450CB715}"/>
              </a:ext>
            </a:extLst>
          </p:cNvPr>
          <p:cNvPicPr>
            <a:picLocks noChangeAspect="1"/>
          </p:cNvPicPr>
          <p:nvPr/>
        </p:nvPicPr>
        <p:blipFill>
          <a:blip r:embed="rId28">
            <a:extLst>
              <a:ext uri="{28A0092B-C50C-407E-A947-70E740481C1C}">
                <a14:useLocalDpi xmlns:a14="http://schemas.microsoft.com/office/drawing/2010/main" val="0"/>
              </a:ext>
            </a:extLst>
          </a:blip>
          <a:srcRect b="26290"/>
          <a:stretch>
            <a:fillRect/>
          </a:stretch>
        </p:blipFill>
        <p:spPr>
          <a:xfrm>
            <a:off x="3880420" y="3475870"/>
            <a:ext cx="1824092" cy="1382947"/>
          </a:xfrm>
          <a:prstGeom prst="rect">
            <a:avLst/>
          </a:prstGeom>
        </p:spPr>
      </p:pic>
      <p:pic>
        <p:nvPicPr>
          <p:cNvPr id="63" name="Picture 62">
            <a:extLst>
              <a:ext uri="{FF2B5EF4-FFF2-40B4-BE49-F238E27FC236}">
                <a16:creationId xmlns:a16="http://schemas.microsoft.com/office/drawing/2014/main" id="{A1C38D34-0561-AA64-7A55-718711FFC202}"/>
              </a:ext>
            </a:extLst>
          </p:cNvPr>
          <p:cNvPicPr>
            <a:picLocks noChangeAspect="1"/>
          </p:cNvPicPr>
          <p:nvPr/>
        </p:nvPicPr>
        <p:blipFill>
          <a:blip r:embed="rId29">
            <a:extLst>
              <a:ext uri="{28A0092B-C50C-407E-A947-70E740481C1C}">
                <a14:useLocalDpi xmlns:a14="http://schemas.microsoft.com/office/drawing/2010/main" val="0"/>
              </a:ext>
            </a:extLst>
          </a:blip>
          <a:srcRect b="6249"/>
          <a:stretch>
            <a:fillRect/>
          </a:stretch>
        </p:blipFill>
        <p:spPr>
          <a:xfrm>
            <a:off x="8256397" y="2101139"/>
            <a:ext cx="1283660" cy="1237825"/>
          </a:xfrm>
          <a:prstGeom prst="rect">
            <a:avLst/>
          </a:prstGeom>
        </p:spPr>
      </p:pic>
      <p:pic>
        <p:nvPicPr>
          <p:cNvPr id="64" name="Picture 63">
            <a:extLst>
              <a:ext uri="{FF2B5EF4-FFF2-40B4-BE49-F238E27FC236}">
                <a16:creationId xmlns:a16="http://schemas.microsoft.com/office/drawing/2014/main" id="{E69FDD21-EF80-C449-9E88-E25922C22913}"/>
              </a:ext>
            </a:extLst>
          </p:cNvPr>
          <p:cNvPicPr>
            <a:picLocks noChangeAspect="1"/>
          </p:cNvPicPr>
          <p:nvPr/>
        </p:nvPicPr>
        <p:blipFill>
          <a:blip r:embed="rId30">
            <a:extLst>
              <a:ext uri="{28A0092B-C50C-407E-A947-70E740481C1C}">
                <a14:useLocalDpi xmlns:a14="http://schemas.microsoft.com/office/drawing/2010/main" val="0"/>
              </a:ext>
            </a:extLst>
          </a:blip>
          <a:srcRect l="2527" t="4462" r="5216" b="7698"/>
          <a:stretch>
            <a:fillRect/>
          </a:stretch>
        </p:blipFill>
        <p:spPr>
          <a:xfrm>
            <a:off x="8268939" y="3425078"/>
            <a:ext cx="1550061" cy="1180665"/>
          </a:xfrm>
          <a:prstGeom prst="rect">
            <a:avLst/>
          </a:prstGeom>
        </p:spPr>
      </p:pic>
      <p:pic>
        <p:nvPicPr>
          <p:cNvPr id="65" name="Picture 64">
            <a:extLst>
              <a:ext uri="{FF2B5EF4-FFF2-40B4-BE49-F238E27FC236}">
                <a16:creationId xmlns:a16="http://schemas.microsoft.com/office/drawing/2014/main" id="{6F123F13-96D2-7C7C-AAE4-C5386CBFAADA}"/>
              </a:ext>
            </a:extLst>
          </p:cNvPr>
          <p:cNvPicPr>
            <a:picLocks noChangeAspect="1"/>
          </p:cNvPicPr>
          <p:nvPr/>
        </p:nvPicPr>
        <p:blipFill>
          <a:blip r:embed="rId31">
            <a:extLst>
              <a:ext uri="{28A0092B-C50C-407E-A947-70E740481C1C}">
                <a14:useLocalDpi xmlns:a14="http://schemas.microsoft.com/office/drawing/2010/main" val="0"/>
              </a:ext>
            </a:extLst>
          </a:blip>
          <a:srcRect l="2511" t="2625" r="8044" b="16756"/>
          <a:stretch>
            <a:fillRect/>
          </a:stretch>
        </p:blipFill>
        <p:spPr>
          <a:xfrm>
            <a:off x="8287723" y="4605743"/>
            <a:ext cx="2067337" cy="1048129"/>
          </a:xfrm>
          <a:prstGeom prst="rect">
            <a:avLst/>
          </a:prstGeom>
        </p:spPr>
      </p:pic>
      <p:pic>
        <p:nvPicPr>
          <p:cNvPr id="66" name="Picture 65">
            <a:extLst>
              <a:ext uri="{FF2B5EF4-FFF2-40B4-BE49-F238E27FC236}">
                <a16:creationId xmlns:a16="http://schemas.microsoft.com/office/drawing/2014/main" id="{067571DA-83AC-5A47-ED18-7F0C3C984696}"/>
              </a:ext>
            </a:extLst>
          </p:cNvPr>
          <p:cNvPicPr>
            <a:picLocks noChangeAspect="1"/>
          </p:cNvPicPr>
          <p:nvPr/>
        </p:nvPicPr>
        <p:blipFill>
          <a:blip r:embed="rId32">
            <a:extLst>
              <a:ext uri="{28A0092B-C50C-407E-A947-70E740481C1C}">
                <a14:useLocalDpi xmlns:a14="http://schemas.microsoft.com/office/drawing/2010/main" val="0"/>
              </a:ext>
            </a:extLst>
          </a:blip>
          <a:srcRect l="7396" r="7505"/>
          <a:stretch>
            <a:fillRect/>
          </a:stretch>
        </p:blipFill>
        <p:spPr>
          <a:xfrm>
            <a:off x="6187516" y="5919067"/>
            <a:ext cx="1297559" cy="857690"/>
          </a:xfrm>
          <a:prstGeom prst="rect">
            <a:avLst/>
          </a:prstGeom>
        </p:spPr>
      </p:pic>
      <p:pic>
        <p:nvPicPr>
          <p:cNvPr id="67" name="Picture 66">
            <a:extLst>
              <a:ext uri="{FF2B5EF4-FFF2-40B4-BE49-F238E27FC236}">
                <a16:creationId xmlns:a16="http://schemas.microsoft.com/office/drawing/2014/main" id="{72DA7308-78EB-060D-D531-B69741968598}"/>
              </a:ext>
            </a:extLst>
          </p:cNvPr>
          <p:cNvPicPr>
            <a:picLocks noChangeAspect="1"/>
          </p:cNvPicPr>
          <p:nvPr/>
        </p:nvPicPr>
        <p:blipFill>
          <a:blip r:embed="rId33">
            <a:extLst>
              <a:ext uri="{28A0092B-C50C-407E-A947-70E740481C1C}">
                <a14:useLocalDpi xmlns:a14="http://schemas.microsoft.com/office/drawing/2010/main" val="0"/>
              </a:ext>
            </a:extLst>
          </a:blip>
          <a:srcRect l="10276" r="10277"/>
          <a:stretch>
            <a:fillRect/>
          </a:stretch>
        </p:blipFill>
        <p:spPr>
          <a:xfrm>
            <a:off x="9086996" y="5913851"/>
            <a:ext cx="1218772" cy="862906"/>
          </a:xfrm>
          <a:prstGeom prst="rect">
            <a:avLst/>
          </a:prstGeom>
        </p:spPr>
      </p:pic>
      <p:pic>
        <p:nvPicPr>
          <p:cNvPr id="68" name="Picture 67">
            <a:extLst>
              <a:ext uri="{FF2B5EF4-FFF2-40B4-BE49-F238E27FC236}">
                <a16:creationId xmlns:a16="http://schemas.microsoft.com/office/drawing/2014/main" id="{97A09DC8-6CC3-70F0-4ED4-BEA9B77F7665}"/>
              </a:ext>
            </a:extLst>
          </p:cNvPr>
          <p:cNvPicPr>
            <a:picLocks noChangeAspect="1"/>
          </p:cNvPicPr>
          <p:nvPr/>
        </p:nvPicPr>
        <p:blipFill>
          <a:blip r:embed="rId34">
            <a:extLst>
              <a:ext uri="{28A0092B-C50C-407E-A947-70E740481C1C}">
                <a14:useLocalDpi xmlns:a14="http://schemas.microsoft.com/office/drawing/2010/main" val="0"/>
              </a:ext>
            </a:extLst>
          </a:blip>
          <a:srcRect t="2017" b="2017"/>
          <a:stretch>
            <a:fillRect/>
          </a:stretch>
        </p:blipFill>
        <p:spPr>
          <a:xfrm>
            <a:off x="7488450" y="5913851"/>
            <a:ext cx="1598546" cy="862906"/>
          </a:xfrm>
          <a:prstGeom prst="rect">
            <a:avLst/>
          </a:prstGeom>
        </p:spPr>
      </p:pic>
      <p:sp>
        <p:nvSpPr>
          <p:cNvPr id="69" name="Speech Bubble: Oval 68">
            <a:extLst>
              <a:ext uri="{FF2B5EF4-FFF2-40B4-BE49-F238E27FC236}">
                <a16:creationId xmlns:a16="http://schemas.microsoft.com/office/drawing/2014/main" id="{08D5EDBC-0F38-8766-1C43-EC051556C122}"/>
              </a:ext>
            </a:extLst>
          </p:cNvPr>
          <p:cNvSpPr/>
          <p:nvPr/>
        </p:nvSpPr>
        <p:spPr>
          <a:xfrm>
            <a:off x="7944201" y="5609455"/>
            <a:ext cx="825170" cy="277153"/>
          </a:xfrm>
          <a:prstGeom prst="wedgeEllipseCallout">
            <a:avLst>
              <a:gd name="adj1" fmla="val -72388"/>
              <a:gd name="adj2" fmla="val -54407"/>
            </a:avLst>
          </a:prstGeom>
          <a:solidFill>
            <a:srgbClr val="E5E2E1"/>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 dirty="0">
                <a:solidFill>
                  <a:schemeClr val="tx1"/>
                </a:solidFill>
              </a:rPr>
              <a:t>Accessibility and crowd engagement</a:t>
            </a:r>
          </a:p>
        </p:txBody>
      </p:sp>
      <p:pic>
        <p:nvPicPr>
          <p:cNvPr id="70" name="Picture 69">
            <a:extLst>
              <a:ext uri="{FF2B5EF4-FFF2-40B4-BE49-F238E27FC236}">
                <a16:creationId xmlns:a16="http://schemas.microsoft.com/office/drawing/2014/main" id="{1B319017-402A-23AC-7575-6BE8588997C1}"/>
              </a:ext>
            </a:extLst>
          </p:cNvPr>
          <p:cNvPicPr>
            <a:picLocks/>
          </p:cNvPicPr>
          <p:nvPr/>
        </p:nvPicPr>
        <p:blipFill>
          <a:blip r:embed="rId35">
            <a:extLst>
              <a:ext uri="{28A0092B-C50C-407E-A947-70E740481C1C}">
                <a14:useLocalDpi xmlns:a14="http://schemas.microsoft.com/office/drawing/2010/main" val="0"/>
              </a:ext>
            </a:extLst>
          </a:blip>
          <a:srcRect l="15877" t="9618" r="20250" b="4789"/>
          <a:stretch>
            <a:fillRect/>
          </a:stretch>
        </p:blipFill>
        <p:spPr>
          <a:xfrm>
            <a:off x="175257" y="2929197"/>
            <a:ext cx="144000" cy="144000"/>
          </a:xfrm>
          <a:prstGeom prst="rect">
            <a:avLst/>
          </a:prstGeom>
        </p:spPr>
      </p:pic>
      <p:pic>
        <p:nvPicPr>
          <p:cNvPr id="71" name="Picture 70">
            <a:extLst>
              <a:ext uri="{FF2B5EF4-FFF2-40B4-BE49-F238E27FC236}">
                <a16:creationId xmlns:a16="http://schemas.microsoft.com/office/drawing/2014/main" id="{9739EDA0-058A-3D7D-B845-F6D6CEC7139E}"/>
              </a:ext>
            </a:extLst>
          </p:cNvPr>
          <p:cNvPicPr>
            <a:picLocks/>
          </p:cNvPicPr>
          <p:nvPr/>
        </p:nvPicPr>
        <p:blipFill>
          <a:blip r:embed="rId36">
            <a:extLst>
              <a:ext uri="{28A0092B-C50C-407E-A947-70E740481C1C}">
                <a14:useLocalDpi xmlns:a14="http://schemas.microsoft.com/office/drawing/2010/main" val="0"/>
              </a:ext>
            </a:extLst>
          </a:blip>
          <a:srcRect l="11214" r="13791"/>
          <a:stretch>
            <a:fillRect/>
          </a:stretch>
        </p:blipFill>
        <p:spPr>
          <a:xfrm>
            <a:off x="175257" y="2273464"/>
            <a:ext cx="144000" cy="144000"/>
          </a:xfrm>
          <a:prstGeom prst="rect">
            <a:avLst/>
          </a:prstGeom>
        </p:spPr>
      </p:pic>
      <p:sp>
        <p:nvSpPr>
          <p:cNvPr id="72" name="Oval 71">
            <a:extLst>
              <a:ext uri="{FF2B5EF4-FFF2-40B4-BE49-F238E27FC236}">
                <a16:creationId xmlns:a16="http://schemas.microsoft.com/office/drawing/2014/main" id="{519B9330-C252-3D60-C450-C577EBB0E573}"/>
              </a:ext>
            </a:extLst>
          </p:cNvPr>
          <p:cNvSpPr/>
          <p:nvPr/>
        </p:nvSpPr>
        <p:spPr>
          <a:xfrm>
            <a:off x="164216" y="2915414"/>
            <a:ext cx="173501" cy="171565"/>
          </a:xfrm>
          <a:prstGeom prst="ellipse">
            <a:avLst/>
          </a:prstGeom>
          <a:solidFill>
            <a:schemeClr val="bg1">
              <a:alpha val="0"/>
            </a:schemeClr>
          </a:solidFill>
          <a:ln>
            <a:solidFill>
              <a:srgbClr val="7B7B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 name="Oval 72">
            <a:extLst>
              <a:ext uri="{FF2B5EF4-FFF2-40B4-BE49-F238E27FC236}">
                <a16:creationId xmlns:a16="http://schemas.microsoft.com/office/drawing/2014/main" id="{D92EFB30-30D2-BBEE-EBDF-0D6F65B024AA}"/>
              </a:ext>
            </a:extLst>
          </p:cNvPr>
          <p:cNvSpPr/>
          <p:nvPr/>
        </p:nvSpPr>
        <p:spPr>
          <a:xfrm>
            <a:off x="160508" y="2257002"/>
            <a:ext cx="173501" cy="171565"/>
          </a:xfrm>
          <a:prstGeom prst="ellipse">
            <a:avLst/>
          </a:prstGeom>
          <a:solidFill>
            <a:schemeClr val="bg1">
              <a:alpha val="0"/>
            </a:schemeClr>
          </a:solidFill>
          <a:ln>
            <a:solidFill>
              <a:srgbClr val="7B7B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4" name="Picture 73">
            <a:extLst>
              <a:ext uri="{FF2B5EF4-FFF2-40B4-BE49-F238E27FC236}">
                <a16:creationId xmlns:a16="http://schemas.microsoft.com/office/drawing/2014/main" id="{27743946-F33F-4D99-76D9-44B908D3BCC4}"/>
              </a:ext>
            </a:extLst>
          </p:cNvPr>
          <p:cNvPicPr>
            <a:picLocks/>
          </p:cNvPicPr>
          <p:nvPr/>
        </p:nvPicPr>
        <p:blipFill>
          <a:blip r:embed="rId37">
            <a:extLst>
              <a:ext uri="{28A0092B-C50C-407E-A947-70E740481C1C}">
                <a14:useLocalDpi xmlns:a14="http://schemas.microsoft.com/office/drawing/2010/main" val="0"/>
              </a:ext>
            </a:extLst>
          </a:blip>
          <a:srcRect l="19709" t="4462" r="11327"/>
          <a:stretch>
            <a:fillRect/>
          </a:stretch>
        </p:blipFill>
        <p:spPr>
          <a:xfrm>
            <a:off x="174837" y="3127491"/>
            <a:ext cx="144000" cy="144000"/>
          </a:xfrm>
          <a:prstGeom prst="rect">
            <a:avLst/>
          </a:prstGeom>
        </p:spPr>
      </p:pic>
      <p:pic>
        <p:nvPicPr>
          <p:cNvPr id="75" name="Picture 74">
            <a:extLst>
              <a:ext uri="{FF2B5EF4-FFF2-40B4-BE49-F238E27FC236}">
                <a16:creationId xmlns:a16="http://schemas.microsoft.com/office/drawing/2014/main" id="{DBA56050-D8DA-43FB-1452-39705D9BEABC}"/>
              </a:ext>
            </a:extLst>
          </p:cNvPr>
          <p:cNvPicPr>
            <a:picLocks/>
          </p:cNvPicPr>
          <p:nvPr/>
        </p:nvPicPr>
        <p:blipFill>
          <a:blip r:embed="rId38">
            <a:extLst>
              <a:ext uri="{28A0092B-C50C-407E-A947-70E740481C1C}">
                <a14:useLocalDpi xmlns:a14="http://schemas.microsoft.com/office/drawing/2010/main" val="0"/>
              </a:ext>
            </a:extLst>
          </a:blip>
          <a:srcRect l="25822" r="14712" b="7912"/>
          <a:stretch>
            <a:fillRect/>
          </a:stretch>
        </p:blipFill>
        <p:spPr>
          <a:xfrm>
            <a:off x="174836" y="2497629"/>
            <a:ext cx="144000" cy="144000"/>
          </a:xfrm>
          <a:prstGeom prst="rect">
            <a:avLst/>
          </a:prstGeom>
        </p:spPr>
      </p:pic>
      <p:pic>
        <p:nvPicPr>
          <p:cNvPr id="76" name="Picture 75">
            <a:extLst>
              <a:ext uri="{FF2B5EF4-FFF2-40B4-BE49-F238E27FC236}">
                <a16:creationId xmlns:a16="http://schemas.microsoft.com/office/drawing/2014/main" id="{45C6D832-734B-3936-C0A3-0EE2B8C93E62}"/>
              </a:ext>
            </a:extLst>
          </p:cNvPr>
          <p:cNvPicPr>
            <a:picLocks/>
          </p:cNvPicPr>
          <p:nvPr/>
        </p:nvPicPr>
        <p:blipFill>
          <a:blip r:embed="rId39">
            <a:extLst>
              <a:ext uri="{28A0092B-C50C-407E-A947-70E740481C1C}">
                <a14:useLocalDpi xmlns:a14="http://schemas.microsoft.com/office/drawing/2010/main" val="0"/>
              </a:ext>
            </a:extLst>
          </a:blip>
          <a:srcRect l="19439" t="8611" r="18793" b="2625"/>
          <a:stretch>
            <a:fillRect/>
          </a:stretch>
        </p:blipFill>
        <p:spPr>
          <a:xfrm>
            <a:off x="174836" y="2716443"/>
            <a:ext cx="144000" cy="144000"/>
          </a:xfrm>
          <a:prstGeom prst="rect">
            <a:avLst/>
          </a:prstGeom>
        </p:spPr>
      </p:pic>
      <p:sp>
        <p:nvSpPr>
          <p:cNvPr id="77" name="Oval 76">
            <a:extLst>
              <a:ext uri="{FF2B5EF4-FFF2-40B4-BE49-F238E27FC236}">
                <a16:creationId xmlns:a16="http://schemas.microsoft.com/office/drawing/2014/main" id="{5BCD6A91-036A-7330-C516-9CA0C86D6C6C}"/>
              </a:ext>
            </a:extLst>
          </p:cNvPr>
          <p:cNvSpPr/>
          <p:nvPr/>
        </p:nvSpPr>
        <p:spPr>
          <a:xfrm>
            <a:off x="160086" y="3113708"/>
            <a:ext cx="173501" cy="171565"/>
          </a:xfrm>
          <a:prstGeom prst="ellipse">
            <a:avLst/>
          </a:prstGeom>
          <a:solidFill>
            <a:schemeClr val="bg1">
              <a:alpha val="0"/>
            </a:schemeClr>
          </a:solidFill>
          <a:ln>
            <a:solidFill>
              <a:srgbClr val="7B7B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Oval 77">
            <a:extLst>
              <a:ext uri="{FF2B5EF4-FFF2-40B4-BE49-F238E27FC236}">
                <a16:creationId xmlns:a16="http://schemas.microsoft.com/office/drawing/2014/main" id="{DBC4E6B5-9DE8-1B30-7B9F-9D0A305071F8}"/>
              </a:ext>
            </a:extLst>
          </p:cNvPr>
          <p:cNvSpPr/>
          <p:nvPr/>
        </p:nvSpPr>
        <p:spPr>
          <a:xfrm>
            <a:off x="160508" y="2485419"/>
            <a:ext cx="173501" cy="171565"/>
          </a:xfrm>
          <a:prstGeom prst="ellipse">
            <a:avLst/>
          </a:prstGeom>
          <a:solidFill>
            <a:schemeClr val="bg1">
              <a:alpha val="0"/>
            </a:schemeClr>
          </a:solidFill>
          <a:ln>
            <a:solidFill>
              <a:srgbClr val="7B7B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9" name="Oval 78">
            <a:extLst>
              <a:ext uri="{FF2B5EF4-FFF2-40B4-BE49-F238E27FC236}">
                <a16:creationId xmlns:a16="http://schemas.microsoft.com/office/drawing/2014/main" id="{BC892589-0E07-86DB-76C4-00E985594713}"/>
              </a:ext>
            </a:extLst>
          </p:cNvPr>
          <p:cNvSpPr/>
          <p:nvPr/>
        </p:nvSpPr>
        <p:spPr>
          <a:xfrm>
            <a:off x="160508" y="2701553"/>
            <a:ext cx="173501" cy="171565"/>
          </a:xfrm>
          <a:prstGeom prst="ellipse">
            <a:avLst/>
          </a:prstGeom>
          <a:solidFill>
            <a:schemeClr val="bg1">
              <a:alpha val="0"/>
            </a:schemeClr>
          </a:solidFill>
          <a:ln>
            <a:solidFill>
              <a:srgbClr val="7B7B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8699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1458</Words>
  <Application>Microsoft Office PowerPoint</Application>
  <PresentationFormat>Widescreen</PresentationFormat>
  <Paragraphs>129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Jurassic Park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Pascal Van Mello</dc:creator>
  <cp:lastModifiedBy>Pascal Van Mello</cp:lastModifiedBy>
  <cp:revision>1</cp:revision>
  <dcterms:created xsi:type="dcterms:W3CDTF">2026-06-06T04:27:11Z</dcterms:created>
  <dcterms:modified xsi:type="dcterms:W3CDTF">2026-06-06T04:28:24Z</dcterms:modified>
</cp:coreProperties>
</file>