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74" r:id="rId5"/>
    <p:sldId id="259" r:id="rId6"/>
    <p:sldId id="275" r:id="rId7"/>
    <p:sldId id="260" r:id="rId8"/>
    <p:sldId id="276" r:id="rId9"/>
    <p:sldId id="268" r:id="rId10"/>
    <p:sldId id="261" r:id="rId11"/>
    <p:sldId id="269" r:id="rId12"/>
    <p:sldId id="277" r:id="rId13"/>
    <p:sldId id="272" r:id="rId14"/>
    <p:sldId id="278" r:id="rId15"/>
    <p:sldId id="273" r:id="rId16"/>
    <p:sldId id="279" r:id="rId17"/>
    <p:sldId id="270" r:id="rId18"/>
    <p:sldId id="280" r:id="rId19"/>
    <p:sldId id="271" r:id="rId20"/>
    <p:sldId id="262" r:id="rId21"/>
    <p:sldId id="263" r:id="rId22"/>
    <p:sldId id="264" r:id="rId23"/>
    <p:sldId id="26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 showGuides="1">
      <p:cViewPr>
        <p:scale>
          <a:sx n="87" d="100"/>
          <a:sy n="87" d="100"/>
        </p:scale>
        <p:origin x="360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6797C-1E57-4C71-A6FF-5C4158B7083D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6847A-BCAC-4667-8FFA-D614D8B0B73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0604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C6847A-BCAC-4667-8FFA-D614D8B0B73B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4588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D33AF6-5B9C-4774-9A2F-8610A6011EF2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9275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335BC-87D0-1C66-E531-CBAD172F8B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AE553-8E85-20BE-274B-99320A05D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4EADA-292B-BC7A-EFC3-50BE044FB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849D5-D2B3-65A1-99F9-3A5C5B0C3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6B3F2-84B6-BB20-92A6-DAE0AE209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3438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F0FD4-AD7F-A0DE-AA91-D0869C804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7968D9-65C1-B900-2A88-B3B20F08D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0C7DA-B4B8-5B17-FCE2-DB6694C1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E631D-1AA6-AFFD-BE39-E7BBC6003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F302A-0E6A-BCD5-90DB-849A46CBC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9348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9A5C4C-B38D-2D20-9D62-CEF1D6DA69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F7FB74-5C8A-3A2D-D7E3-8F977CEE8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E7E61-9D35-1484-723E-BC8ABC9B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E121-3E42-98C7-CDEA-AE81AA8DC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498D9-C43A-98C7-EFD9-BFC44C2E4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037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081CC-CD12-6368-9EBD-E18223D2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011C5-D1B5-B4A0-AD7E-EDC7AFEFA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1467D-2951-97CE-EBD7-AB2A33B6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512812-F976-722C-2F91-59EF9136D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F25B3-F9E2-A641-98C7-24706619A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692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3029A-DBDD-B33E-3F2C-41864CE7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1E5C21-139B-14FC-6336-C88D47260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92095-2B8F-53BF-8BF6-19D672D35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37504-DDB0-35C5-A151-203D86F85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9720A-1878-A16F-FDE4-302D3413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969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AD43B-B639-88CD-1153-928BB5CB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5E76A-D2F4-F321-736D-2EBFF5C6EE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07960-5D17-5E7F-037B-C76920953E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521DB-E11B-316B-220B-B3CE28BAA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B23706-3FF9-2767-0E80-5C0203A0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630993-06F6-D7A9-7D91-FAF0B65C7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8152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60655-BB8F-E2F2-5F09-E701B7CB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4C68E5-E9C0-E68B-D20A-0C0B3D0C6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B21362-0D8F-4DCD-D0E5-116EEE878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1BD8CB-5113-0E52-498F-CE224D25DD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C82345-4552-14D0-2C06-5E1F32C82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BB55EB-5A33-ADA6-4C8C-D8880C767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C1A602-CB12-2E3E-86B2-E45F787D1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2D82DB-0AD2-7CA7-F034-6D045BA50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6208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65B7-077C-73DC-2161-DEE12FC27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B1237B-C22D-C46C-4C5A-330E447B9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7AB9A2-BE61-A7FC-9887-193D08C29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57270B-3CE8-81F1-AFB8-49872098E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61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C51AF3-2808-47AA-24D8-ED6E944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ADDAB2-021D-5498-7CC8-261539A3E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C4210F-5647-8BA7-3945-9228D7103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1053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81ED6-3532-E455-CDA7-43FF2D6D3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0C669-F524-0982-422D-E68361B13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A9F348-2AF5-8F33-84C1-A1B7D0343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0C61E-F3AC-2119-E08B-360427C10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8758D-509F-CA17-1506-620F958A4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808A7-5F8C-4689-E360-62E44084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885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F7705-44B2-9C38-DBF8-64B76A5BA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55CFFE-D1FA-07B0-BD48-93EE218A41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BDBDB-C832-F6DC-1100-4B6C93437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0394F-EA6B-C692-F2ED-84D0419C7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CDF828-81AA-DA21-14A6-04C5E8DF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55F8B8-79B4-00D1-F8C1-7ADEB894A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7157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3BE820-B293-7D76-00EB-F969179E0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4BC5D-7900-E189-0F84-5B63C671E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5C934-A54F-D0ED-5E40-864E5BF066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AA9AD-B164-4DA0-BC70-421D5B299807}" type="datetimeFigureOut">
              <a:rPr lang="en-AU" smtClean="0"/>
              <a:t>5/07/2026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82F14-E6B4-A039-C9F2-C0D32B8393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AAB73-D962-77BF-D0C9-1282AA45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060D01-8634-419E-89B8-108B5015E00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635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3.png"/><Relationship Id="rId3" Type="http://schemas.openxmlformats.org/officeDocument/2006/relationships/slide" Target="slide5.xml"/><Relationship Id="rId7" Type="http://schemas.openxmlformats.org/officeDocument/2006/relationships/slide" Target="slide21.xml"/><Relationship Id="rId12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11" Type="http://schemas.openxmlformats.org/officeDocument/2006/relationships/image" Target="../media/image1.png"/><Relationship Id="rId5" Type="http://schemas.openxmlformats.org/officeDocument/2006/relationships/slide" Target="slide10.xml"/><Relationship Id="rId10" Type="http://schemas.openxmlformats.org/officeDocument/2006/relationships/slide" Target="slide2.xml"/><Relationship Id="rId4" Type="http://schemas.openxmlformats.org/officeDocument/2006/relationships/slide" Target="slide7.xml"/><Relationship Id="rId9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uggingface.co/facebook/nllb-200-distilled-600M" TargetMode="External"/><Relationship Id="rId13" Type="http://schemas.openxmlformats.org/officeDocument/2006/relationships/hyperlink" Target="https://lcs.ipto.com.au/Students/dinonuggies/pages/feature1.html" TargetMode="External"/><Relationship Id="rId18" Type="http://schemas.openxmlformats.org/officeDocument/2006/relationships/hyperlink" Target="https://lcs.ipto.com.au/Students/dinonuggies/images/features/flask8.jpg" TargetMode="External"/><Relationship Id="rId3" Type="http://schemas.openxmlformats.org/officeDocument/2006/relationships/hyperlink" Target="https://flask.palletsprojects.com/en/stable/" TargetMode="External"/><Relationship Id="rId21" Type="http://schemas.openxmlformats.org/officeDocument/2006/relationships/slide" Target="slide2.xml"/><Relationship Id="rId7" Type="http://schemas.openxmlformats.org/officeDocument/2006/relationships/hyperlink" Target="https://jinja.palletsprojects.com/en/stable/templates/" TargetMode="External"/><Relationship Id="rId12" Type="http://schemas.openxmlformats.org/officeDocument/2006/relationships/hyperlink" Target="https://lcs.ipto.com.au/Students/dinonuggies/images/features/flask4.jpg" TargetMode="External"/><Relationship Id="rId17" Type="http://schemas.openxmlformats.org/officeDocument/2006/relationships/hyperlink" Target="https://lcs.ipto.com.au/Students/dinonuggies/images/features/flask7.jpg" TargetMode="External"/><Relationship Id="rId2" Type="http://schemas.openxmlformats.org/officeDocument/2006/relationships/hyperlink" Target="https://vacations.universalstudioshollywood.com/" TargetMode="External"/><Relationship Id="rId16" Type="http://schemas.openxmlformats.org/officeDocument/2006/relationships/hyperlink" Target="https://lcs.ipto.com.au/Students/dinonuggies/images/features/flask5.jpg" TargetMode="External"/><Relationship Id="rId20" Type="http://schemas.openxmlformats.org/officeDocument/2006/relationships/hyperlink" Target="https://ffmpeg.org/ffpla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rkzeug.palletsprojects.com/en/stable/" TargetMode="External"/><Relationship Id="rId11" Type="http://schemas.openxmlformats.org/officeDocument/2006/relationships/hyperlink" Target="https://lcs.ipto.com.au/Students/dinonuggies/images/features/flask2.jpg" TargetMode="External"/><Relationship Id="rId5" Type="http://schemas.openxmlformats.org/officeDocument/2006/relationships/hyperlink" Target="https://code.pybricks.com/" TargetMode="External"/><Relationship Id="rId15" Type="http://schemas.openxmlformats.org/officeDocument/2006/relationships/hyperlink" Target="https://lcs.ipto.com.au/Students/dinonuggies/pages/feature2.html" TargetMode="External"/><Relationship Id="rId10" Type="http://schemas.openxmlformats.org/officeDocument/2006/relationships/hyperlink" Target="https://lcs.ipto.com.au/Students/dinonuggies/images/documentation/flask_server.zip" TargetMode="External"/><Relationship Id="rId19" Type="http://schemas.openxmlformats.org/officeDocument/2006/relationships/hyperlink" Target="https://lcs.ipto.com.au/Students/dinonuggies/images/features/flask6.jpg" TargetMode="External"/><Relationship Id="rId4" Type="http://schemas.openxmlformats.org/officeDocument/2006/relationships/hyperlink" Target="https://www.ev3dev.org/" TargetMode="External"/><Relationship Id="rId9" Type="http://schemas.openxmlformats.org/officeDocument/2006/relationships/hyperlink" Target="https://lcs.ipto.com.au/Students/dinonuggies/images/documentation/flask_server.txt" TargetMode="External"/><Relationship Id="rId14" Type="http://schemas.openxmlformats.org/officeDocument/2006/relationships/hyperlink" Target="https://lcs.ipto.com.au/Students/dinonuggies/pages/feature3.html" TargetMode="External"/><Relationship Id="rId2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2">
            <a:extLst>
              <a:ext uri="{FF2B5EF4-FFF2-40B4-BE49-F238E27FC236}">
                <a16:creationId xmlns:a16="http://schemas.microsoft.com/office/drawing/2014/main" id="{2461B611-FA27-7A24-109D-A22A3F86D40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23850" y="590547"/>
            <a:ext cx="5029200" cy="567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8ED03E-C4D9-8DD7-9C6B-D66239C6D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3050" y="2428875"/>
            <a:ext cx="6515098" cy="1724024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AU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Python Flask Framework Implementation in a Mixed LEGO</a:t>
            </a:r>
            <a:r>
              <a:rPr kumimoji="0" lang="en-AU" altLang="en-US" sz="3600" b="0" i="0" u="none" strike="noStrike" cap="none" normalizeH="0" baseline="30000" dirty="0">
                <a:ln>
                  <a:noFill/>
                </a:ln>
                <a:effectLst/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</a:t>
            </a:r>
            <a:r>
              <a:rPr lang="en-AU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Mindstorms </a:t>
            </a:r>
            <a:r>
              <a:rPr lang="en-AU" altLang="en-US" sz="3600" b="1" dirty="0" err="1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EVThree</a:t>
            </a:r>
            <a:r>
              <a:rPr kumimoji="0" lang="en-AU" altLang="en-US" sz="3600" b="0" i="0" u="none" strike="noStrike" cap="none" normalizeH="0" baseline="30000" dirty="0" err="1">
                <a:ln>
                  <a:noFill/>
                </a:ln>
                <a:effectLst/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</a:t>
            </a:r>
            <a:r>
              <a:rPr lang="en-AU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LEGO SPIKE Prime</a:t>
            </a:r>
            <a:r>
              <a:rPr kumimoji="0" lang="en-AU" altLang="en-US" sz="3600" b="0" i="0" u="none" strike="noStrike" cap="none" normalizeH="0" baseline="30000" dirty="0">
                <a:ln>
                  <a:noFill/>
                </a:ln>
                <a:effectLst/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</a:t>
            </a:r>
            <a:r>
              <a:rPr lang="en-AU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Hardware Architecture</a:t>
            </a:r>
            <a:endParaRPr lang="en-AU" sz="3600" dirty="0">
              <a:latin typeface="Jurassic Park" panose="020B06030503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640AA1-2829-0029-EF91-CBE0BC4BA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3046" y="4880192"/>
            <a:ext cx="6515101" cy="1438275"/>
          </a:xfrm>
          <a:solidFill>
            <a:schemeClr val="bg1">
              <a:alpha val="50000"/>
            </a:schemeClr>
          </a:solidFill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AU" altLang="en-US" sz="2800" b="0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Madeleine Van Mello</a:t>
            </a:r>
            <a:r>
              <a:rPr kumimoji="0" lang="en-AU" altLang="en-US" sz="2800" b="0" i="0" u="none" strike="noStrike" cap="none" normalizeH="0" baseline="3000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endParaRPr kumimoji="0" lang="en-AU" altLang="en-US" sz="2000" b="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AU" alt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AU" alt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 Dino Nuggies, Lighthouse Christian School, </a:t>
            </a:r>
            <a:br>
              <a:rPr lang="en-AU" alt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alt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Norman Gardens, QLD, Australia</a:t>
            </a:r>
            <a:endParaRPr kumimoji="0" lang="en-AU" altLang="en-US" sz="2000" b="0" i="0" u="none" strike="noStrike" cap="none" normalizeH="0" baseline="0" dirty="0">
              <a:ln>
                <a:noFill/>
              </a:ln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BC6619-946D-48E2-85C7-3D03CB7498D5}"/>
              </a:ext>
            </a:extLst>
          </p:cNvPr>
          <p:cNvSpPr txBox="1"/>
          <p:nvPr/>
        </p:nvSpPr>
        <p:spPr>
          <a:xfrm>
            <a:off x="5353049" y="539530"/>
            <a:ext cx="6515098" cy="1200329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pPr marL="447675"/>
            <a:r>
              <a:rPr lang="en-US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Dinosaurs in Flask</a:t>
            </a:r>
            <a:r>
              <a:rPr lang="en-US" alt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dirty="0">
                <a:latin typeface="Jurassic Park" panose="020B06030503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aRoarsomeExpedition</a:t>
            </a:r>
            <a:r>
              <a:rPr lang="en-US" altLang="en-US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()</a:t>
            </a:r>
            <a:endParaRPr lang="en-AU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45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89806-6D87-E6B5-84ED-87A29511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A4CFB-106C-7BE5-ACA0-A9F54EADC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Presentation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1ADC0-A67F-241F-5EAA-7CC471DB6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/>
          </a:bodyPr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occurs via dashboards developed in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Hypertext Markup Language (HTML)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JavaScript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Cascading Style Sheets (CSS)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Displaying data sent to Flask server. </a:t>
            </a: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displayed includes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Device status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Subtitles and captions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Pixy camera feeds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Security camera feed.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82A3E778-623C-39A7-FFBA-0E3944BD1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383416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D8F30-DD85-4B1B-2E5A-2D7D6F9EA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ata 6">
            <a:extLst>
              <a:ext uri="{FF2B5EF4-FFF2-40B4-BE49-F238E27FC236}">
                <a16:creationId xmlns:a16="http://schemas.microsoft.com/office/drawing/2014/main" id="{D790DD63-5A11-7807-1894-8ABF7BED9D78}"/>
              </a:ext>
            </a:extLst>
          </p:cNvPr>
          <p:cNvSpPr/>
          <p:nvPr/>
        </p:nvSpPr>
        <p:spPr>
          <a:xfrm>
            <a:off x="3807180" y="1308187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1" name="Flowchart: Manual Input 10">
            <a:extLst>
              <a:ext uri="{FF2B5EF4-FFF2-40B4-BE49-F238E27FC236}">
                <a16:creationId xmlns:a16="http://schemas.microsoft.com/office/drawing/2014/main" id="{FF6CF068-0404-D813-DD6F-D774C2F96961}"/>
              </a:ext>
            </a:extLst>
          </p:cNvPr>
          <p:cNvSpPr/>
          <p:nvPr/>
        </p:nvSpPr>
        <p:spPr>
          <a:xfrm>
            <a:off x="2753055" y="1271932"/>
            <a:ext cx="712358" cy="728479"/>
          </a:xfrm>
          <a:prstGeom prst="flowChartManualIn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4" name="Flowchart: Off-page Connector 13">
            <a:extLst>
              <a:ext uri="{FF2B5EF4-FFF2-40B4-BE49-F238E27FC236}">
                <a16:creationId xmlns:a16="http://schemas.microsoft.com/office/drawing/2014/main" id="{7B930F8C-E7FE-5CF8-503F-B8CDB8934030}"/>
              </a:ext>
            </a:extLst>
          </p:cNvPr>
          <p:cNvSpPr/>
          <p:nvPr/>
        </p:nvSpPr>
        <p:spPr>
          <a:xfrm>
            <a:off x="5619927" y="1287982"/>
            <a:ext cx="329174" cy="297352"/>
          </a:xfrm>
          <a:prstGeom prst="flowChartOffpage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9" name="Flowchart: Display 18">
            <a:extLst>
              <a:ext uri="{FF2B5EF4-FFF2-40B4-BE49-F238E27FC236}">
                <a16:creationId xmlns:a16="http://schemas.microsoft.com/office/drawing/2014/main" id="{2F4975C0-FCFC-3372-7067-C568AC65E508}"/>
              </a:ext>
            </a:extLst>
          </p:cNvPr>
          <p:cNvSpPr/>
          <p:nvPr/>
        </p:nvSpPr>
        <p:spPr>
          <a:xfrm>
            <a:off x="5475922" y="4911871"/>
            <a:ext cx="2142179" cy="1449285"/>
          </a:xfrm>
          <a:prstGeom prst="flowChartDisp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6ACF4B-5166-C673-97C1-E40363B2C99C}"/>
              </a:ext>
            </a:extLst>
          </p:cNvPr>
          <p:cNvSpPr txBox="1"/>
          <p:nvPr/>
        </p:nvSpPr>
        <p:spPr>
          <a:xfrm>
            <a:off x="2753054" y="1528448"/>
            <a:ext cx="7665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Jeep – Manual start</a:t>
            </a:r>
            <a:endParaRPr lang="en-AU" sz="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6665F9-4107-FCB6-7CEC-A37C0F0B4558}"/>
              </a:ext>
            </a:extLst>
          </p:cNvPr>
          <p:cNvSpPr txBox="1"/>
          <p:nvPr/>
        </p:nvSpPr>
        <p:spPr>
          <a:xfrm>
            <a:off x="2738382" y="4212839"/>
            <a:ext cx="115288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Status dashboard &amp; endpoint</a:t>
            </a:r>
            <a:endParaRPr lang="en-AU" sz="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039E5D-F225-06F0-5EAB-69D7CF546338}"/>
              </a:ext>
            </a:extLst>
          </p:cNvPr>
          <p:cNvSpPr txBox="1"/>
          <p:nvPr/>
        </p:nvSpPr>
        <p:spPr>
          <a:xfrm>
            <a:off x="3978002" y="1440229"/>
            <a:ext cx="1167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JSON</a:t>
            </a:r>
            <a:br>
              <a:rPr lang="en-US" sz="600" dirty="0"/>
            </a:br>
            <a:r>
              <a:rPr lang="en-US" sz="600" dirty="0"/>
              <a:t>{“device”: “DEVICE”, “type”: </a:t>
            </a:r>
            <a:br>
              <a:rPr lang="en-US" sz="600" dirty="0"/>
            </a:br>
            <a:r>
              <a:rPr lang="en-US" sz="600" dirty="0"/>
              <a:t>“COMMAND”, “value”: </a:t>
            </a:r>
          </a:p>
          <a:p>
            <a:r>
              <a:rPr lang="en-US" sz="600" dirty="0"/>
              <a:t>“VALUE”}</a:t>
            </a:r>
            <a:endParaRPr lang="en-AU" sz="600" dirty="0"/>
          </a:p>
        </p:txBody>
      </p:sp>
      <p:sp>
        <p:nvSpPr>
          <p:cNvPr id="28" name="Flowchart: Internal Storage 27">
            <a:extLst>
              <a:ext uri="{FF2B5EF4-FFF2-40B4-BE49-F238E27FC236}">
                <a16:creationId xmlns:a16="http://schemas.microsoft.com/office/drawing/2014/main" id="{38271071-5A4E-3609-1693-0BB9C29C57EE}"/>
              </a:ext>
            </a:extLst>
          </p:cNvPr>
          <p:cNvSpPr/>
          <p:nvPr/>
        </p:nvSpPr>
        <p:spPr>
          <a:xfrm>
            <a:off x="4903494" y="2770813"/>
            <a:ext cx="2892726" cy="1393800"/>
          </a:xfrm>
          <a:prstGeom prst="flowChartInternalStorag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878B497-6F0E-9E12-3FA4-EFDD8A74D793}"/>
              </a:ext>
            </a:extLst>
          </p:cNvPr>
          <p:cNvSpPr txBox="1"/>
          <p:nvPr/>
        </p:nvSpPr>
        <p:spPr>
          <a:xfrm>
            <a:off x="5256755" y="2964283"/>
            <a:ext cx="2574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{ “DEVICE:ID” : </a:t>
            </a:r>
          </a:p>
          <a:p>
            <a:r>
              <a:rPr lang="en-US" sz="600" dirty="0"/>
              <a:t>    [{"action": “intro", "text": “INTRO"},</a:t>
            </a:r>
          </a:p>
          <a:p>
            <a:r>
              <a:rPr lang="en-US" sz="600" dirty="0"/>
              <a:t>    {"action": "speech", "text": “SPEECH”, “voice”: “VOICE”},</a:t>
            </a:r>
          </a:p>
          <a:p>
            <a:r>
              <a:rPr lang="en-US" sz="600" dirty="0"/>
              <a:t>    {"action": "sound", “device”: “DEVICE”, "file": “SOUND“, “caption": “CAPTION"},</a:t>
            </a:r>
          </a:p>
          <a:p>
            <a:r>
              <a:rPr lang="en-US" sz="600" dirty="0"/>
              <a:t>    {"action": “camera”, “district": “DISTRICT”, “image”: “IMAGE", “message": “MESSAGE"},</a:t>
            </a:r>
          </a:p>
          <a:p>
            <a:r>
              <a:rPr lang="en-US" sz="600" dirty="0"/>
              <a:t>    {"action": “command", “device”: “DEVICE”, “value”: “VALUE”} ],</a:t>
            </a:r>
          </a:p>
          <a:p>
            <a:r>
              <a:rPr lang="en-US" sz="600" dirty="0"/>
              <a:t>…}</a:t>
            </a:r>
          </a:p>
        </p:txBody>
      </p:sp>
      <p:sp>
        <p:nvSpPr>
          <p:cNvPr id="31" name="Flowchart: Display 30">
            <a:extLst>
              <a:ext uri="{FF2B5EF4-FFF2-40B4-BE49-F238E27FC236}">
                <a16:creationId xmlns:a16="http://schemas.microsoft.com/office/drawing/2014/main" id="{1ED8625E-F132-2CBE-020E-B7CE3A0357CC}"/>
              </a:ext>
            </a:extLst>
          </p:cNvPr>
          <p:cNvSpPr/>
          <p:nvPr/>
        </p:nvSpPr>
        <p:spPr>
          <a:xfrm>
            <a:off x="2403466" y="2735065"/>
            <a:ext cx="2142178" cy="1449285"/>
          </a:xfrm>
          <a:prstGeom prst="flowChartDisp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33" name="Flowchart: Display 32">
            <a:extLst>
              <a:ext uri="{FF2B5EF4-FFF2-40B4-BE49-F238E27FC236}">
                <a16:creationId xmlns:a16="http://schemas.microsoft.com/office/drawing/2014/main" id="{632114BE-E17B-6DA2-C2C9-019B785CD308}"/>
              </a:ext>
            </a:extLst>
          </p:cNvPr>
          <p:cNvSpPr/>
          <p:nvPr/>
        </p:nvSpPr>
        <p:spPr>
          <a:xfrm>
            <a:off x="8181076" y="4918982"/>
            <a:ext cx="2147830" cy="1449285"/>
          </a:xfrm>
          <a:prstGeom prst="flowChartDisp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34" name="Flowchart: Display 33">
            <a:extLst>
              <a:ext uri="{FF2B5EF4-FFF2-40B4-BE49-F238E27FC236}">
                <a16:creationId xmlns:a16="http://schemas.microsoft.com/office/drawing/2014/main" id="{75465652-2D85-19BD-4428-AF9D919A60DE}"/>
              </a:ext>
            </a:extLst>
          </p:cNvPr>
          <p:cNvSpPr/>
          <p:nvPr/>
        </p:nvSpPr>
        <p:spPr>
          <a:xfrm>
            <a:off x="8181000" y="2735065"/>
            <a:ext cx="2142178" cy="1449285"/>
          </a:xfrm>
          <a:prstGeom prst="flowChartDisp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32BC17F-DCF4-0D28-23A0-492FB25A9615}"/>
              </a:ext>
            </a:extLst>
          </p:cNvPr>
          <p:cNvSpPr txBox="1"/>
          <p:nvPr/>
        </p:nvSpPr>
        <p:spPr>
          <a:xfrm>
            <a:off x="8481363" y="4191459"/>
            <a:ext cx="121539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err="1"/>
              <a:t>Pixycam</a:t>
            </a:r>
            <a:r>
              <a:rPr lang="en-US" sz="600" dirty="0"/>
              <a:t> dashboard &amp; endpoint</a:t>
            </a:r>
            <a:endParaRPr lang="en-AU" sz="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7E75BEC-3505-B92D-0E2D-E484D5597C38}"/>
              </a:ext>
            </a:extLst>
          </p:cNvPr>
          <p:cNvSpPr txBox="1"/>
          <p:nvPr/>
        </p:nvSpPr>
        <p:spPr>
          <a:xfrm>
            <a:off x="8524885" y="6347611"/>
            <a:ext cx="120738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Security dashboard &amp; endpoint</a:t>
            </a:r>
            <a:endParaRPr lang="en-AU" sz="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699EB83-5925-258B-64FF-1EFA0D568BB8}"/>
              </a:ext>
            </a:extLst>
          </p:cNvPr>
          <p:cNvSpPr txBox="1"/>
          <p:nvPr/>
        </p:nvSpPr>
        <p:spPr>
          <a:xfrm>
            <a:off x="5800848" y="6357703"/>
            <a:ext cx="155523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Dialogue &amp; sounds dashboard &amp; endpoint</a:t>
            </a:r>
            <a:endParaRPr lang="en-AU" sz="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2FD182A-C735-65F6-1D81-D7D0D2D74DF4}"/>
              </a:ext>
            </a:extLst>
          </p:cNvPr>
          <p:cNvSpPr txBox="1"/>
          <p:nvPr/>
        </p:nvSpPr>
        <p:spPr>
          <a:xfrm>
            <a:off x="2659144" y="2883792"/>
            <a:ext cx="18696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Device – Status – Last  heartbeat – Last message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4F26C8-CFA1-B57E-C975-ABA6D773FC93}"/>
              </a:ext>
            </a:extLst>
          </p:cNvPr>
          <p:cNvSpPr txBox="1"/>
          <p:nvPr/>
        </p:nvSpPr>
        <p:spPr>
          <a:xfrm>
            <a:off x="2626832" y="3110298"/>
            <a:ext cx="1783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Jeep – Online – TIME – </a:t>
            </a:r>
            <a:r>
              <a:rPr lang="en-US" sz="600" dirty="0" err="1"/>
              <a:t>COMMAND:start</a:t>
            </a:r>
            <a:endParaRPr lang="en-US" sz="600" dirty="0"/>
          </a:p>
          <a:p>
            <a:r>
              <a:rPr lang="en-US" sz="600" dirty="0"/>
              <a:t>DEVICE2 – Offline – N/A – None</a:t>
            </a:r>
          </a:p>
          <a:p>
            <a:r>
              <a:rPr lang="en-US" sz="600" dirty="0"/>
              <a:t>…</a:t>
            </a:r>
          </a:p>
          <a:p>
            <a:r>
              <a:rPr lang="en-US" sz="600" dirty="0"/>
              <a:t>THOMAS – Offline – N/A – None</a:t>
            </a:r>
          </a:p>
          <a:p>
            <a:r>
              <a:rPr lang="en-US" sz="600" dirty="0"/>
              <a:t>…</a:t>
            </a:r>
          </a:p>
          <a:p>
            <a:r>
              <a:rPr lang="en-US" sz="600" dirty="0"/>
              <a:t>DEVICE12 – Online – TIME – </a:t>
            </a:r>
            <a:r>
              <a:rPr lang="en-US" sz="600" dirty="0" err="1"/>
              <a:t>STATUS:alive</a:t>
            </a:r>
            <a:endParaRPr lang="en-US" sz="600" dirty="0"/>
          </a:p>
        </p:txBody>
      </p: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31412FD3-77AD-3CE0-2070-B7188FC417BD}"/>
              </a:ext>
            </a:extLst>
          </p:cNvPr>
          <p:cNvSpPr/>
          <p:nvPr/>
        </p:nvSpPr>
        <p:spPr>
          <a:xfrm>
            <a:off x="8574118" y="5414640"/>
            <a:ext cx="1429287" cy="916015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71462E-B1AF-D8FF-59AB-745C4F18597B}"/>
              </a:ext>
            </a:extLst>
          </p:cNvPr>
          <p:cNvSpPr txBox="1"/>
          <p:nvPr/>
        </p:nvSpPr>
        <p:spPr>
          <a:xfrm>
            <a:off x="8608385" y="5428180"/>
            <a:ext cx="64953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Image: IMAGE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89F71C4-43FE-0481-A7FC-7892A4B5733C}"/>
              </a:ext>
            </a:extLst>
          </p:cNvPr>
          <p:cNvSpPr txBox="1"/>
          <p:nvPr/>
        </p:nvSpPr>
        <p:spPr>
          <a:xfrm>
            <a:off x="8561964" y="4911871"/>
            <a:ext cx="1429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District: DISTRICT</a:t>
            </a:r>
          </a:p>
          <a:p>
            <a:r>
              <a:rPr lang="en-US" sz="600" dirty="0"/>
              <a:t>Timestamp: CURRENT</a:t>
            </a:r>
          </a:p>
          <a:p>
            <a:r>
              <a:rPr lang="en-US" sz="600" dirty="0"/>
              <a:t>Message: MESSAGE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A45B421-22CF-F136-DB0A-D93D3080782C}"/>
              </a:ext>
            </a:extLst>
          </p:cNvPr>
          <p:cNvSpPr txBox="1"/>
          <p:nvPr/>
        </p:nvSpPr>
        <p:spPr>
          <a:xfrm>
            <a:off x="5647336" y="5327524"/>
            <a:ext cx="1793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Intro: INTRO</a:t>
            </a:r>
          </a:p>
          <a:p>
            <a:r>
              <a:rPr lang="en-US" sz="600" dirty="0"/>
              <a:t>Subtitle: SPEECH </a:t>
            </a:r>
            <a:br>
              <a:rPr lang="en-US" sz="600" dirty="0"/>
            </a:br>
            <a:r>
              <a:rPr lang="en-US" sz="600" dirty="0"/>
              <a:t>and/or Caption: CAPTION</a:t>
            </a:r>
          </a:p>
          <a:p>
            <a:r>
              <a:rPr lang="en-US" sz="600" dirty="0"/>
              <a:t>Korean: TRANSLATION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C0BD58-44BF-25CC-D6DF-2E76AE734ADD}"/>
              </a:ext>
            </a:extLst>
          </p:cNvPr>
          <p:cNvSpPr txBox="1"/>
          <p:nvPr/>
        </p:nvSpPr>
        <p:spPr>
          <a:xfrm>
            <a:off x="5294523" y="2768897"/>
            <a:ext cx="101181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JSON orchestration array</a:t>
            </a:r>
          </a:p>
        </p:txBody>
      </p:sp>
      <p:sp>
        <p:nvSpPr>
          <p:cNvPr id="61" name="Flowchart: Process 60">
            <a:extLst>
              <a:ext uri="{FF2B5EF4-FFF2-40B4-BE49-F238E27FC236}">
                <a16:creationId xmlns:a16="http://schemas.microsoft.com/office/drawing/2014/main" id="{9FE6FD87-5AA9-BE53-5F3C-0C099B963F55}"/>
              </a:ext>
            </a:extLst>
          </p:cNvPr>
          <p:cNvSpPr/>
          <p:nvPr/>
        </p:nvSpPr>
        <p:spPr>
          <a:xfrm>
            <a:off x="3512255" y="5612846"/>
            <a:ext cx="668774" cy="728479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53FF7DC-E54C-B8DB-CD38-60C08DDA1AF8}"/>
              </a:ext>
            </a:extLst>
          </p:cNvPr>
          <p:cNvSpPr txBox="1"/>
          <p:nvPr/>
        </p:nvSpPr>
        <p:spPr>
          <a:xfrm>
            <a:off x="3493557" y="5842901"/>
            <a:ext cx="7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speak(SPEECH, VOICE)</a:t>
            </a:r>
            <a:endParaRPr lang="en-AU" sz="600" dirty="0"/>
          </a:p>
        </p:txBody>
      </p:sp>
      <p:sp>
        <p:nvSpPr>
          <p:cNvPr id="65" name="Flowchart: Process 64">
            <a:extLst>
              <a:ext uri="{FF2B5EF4-FFF2-40B4-BE49-F238E27FC236}">
                <a16:creationId xmlns:a16="http://schemas.microsoft.com/office/drawing/2014/main" id="{17BC0C9B-5988-FBE8-D999-62A4742B829D}"/>
              </a:ext>
            </a:extLst>
          </p:cNvPr>
          <p:cNvSpPr/>
          <p:nvPr/>
        </p:nvSpPr>
        <p:spPr>
          <a:xfrm>
            <a:off x="4503438" y="5607096"/>
            <a:ext cx="668773" cy="728479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93E429C-477D-815A-07AE-666D9DCCE403}"/>
              </a:ext>
            </a:extLst>
          </p:cNvPr>
          <p:cNvSpPr txBox="1"/>
          <p:nvPr/>
        </p:nvSpPr>
        <p:spPr>
          <a:xfrm>
            <a:off x="4497408" y="5786669"/>
            <a:ext cx="6687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translate</a:t>
            </a:r>
            <a:br>
              <a:rPr lang="en-US" sz="600" dirty="0"/>
            </a:br>
            <a:r>
              <a:rPr lang="en-US" sz="600" dirty="0"/>
              <a:t>(INTRO, SPEECH and/or CAPTION)</a:t>
            </a:r>
            <a:endParaRPr lang="en-AU" sz="600" dirty="0"/>
          </a:p>
        </p:txBody>
      </p:sp>
      <p:pic>
        <p:nvPicPr>
          <p:cNvPr id="76" name="Graphic 75" descr="Volume outline">
            <a:extLst>
              <a:ext uri="{FF2B5EF4-FFF2-40B4-BE49-F238E27FC236}">
                <a16:creationId xmlns:a16="http://schemas.microsoft.com/office/drawing/2014/main" id="{47DDD0F6-FB5A-24EB-FCC8-DDA0436822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3512365" y="6025152"/>
            <a:ext cx="307511" cy="300574"/>
          </a:xfrm>
          <a:prstGeom prst="rect">
            <a:avLst/>
          </a:prstGeom>
        </p:spPr>
      </p:pic>
      <p:sp>
        <p:nvSpPr>
          <p:cNvPr id="97" name="Flowchart: Process 96">
            <a:extLst>
              <a:ext uri="{FF2B5EF4-FFF2-40B4-BE49-F238E27FC236}">
                <a16:creationId xmlns:a16="http://schemas.microsoft.com/office/drawing/2014/main" id="{C612A458-28B2-8F0B-8479-372F802C1E9C}"/>
              </a:ext>
            </a:extLst>
          </p:cNvPr>
          <p:cNvSpPr/>
          <p:nvPr/>
        </p:nvSpPr>
        <p:spPr>
          <a:xfrm>
            <a:off x="2522990" y="5621476"/>
            <a:ext cx="668774" cy="728479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83B388-A3D8-9982-D0D1-C4D50BC8DE74}"/>
              </a:ext>
            </a:extLst>
          </p:cNvPr>
          <p:cNvSpPr txBox="1"/>
          <p:nvPr/>
        </p:nvSpPr>
        <p:spPr>
          <a:xfrm>
            <a:off x="2539081" y="5847982"/>
            <a:ext cx="65076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play(SOUND)</a:t>
            </a:r>
            <a:endParaRPr lang="en-AU" sz="600" dirty="0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BB62815E-93D2-1000-9701-245C0A396033}"/>
              </a:ext>
            </a:extLst>
          </p:cNvPr>
          <p:cNvSpPr txBox="1"/>
          <p:nvPr/>
        </p:nvSpPr>
        <p:spPr>
          <a:xfrm>
            <a:off x="9385415" y="3908186"/>
            <a:ext cx="63511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Line following</a:t>
            </a:r>
            <a:endParaRPr lang="en-AU" sz="60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AD95980-E283-128B-91E8-51EE6FE5CC88}"/>
              </a:ext>
            </a:extLst>
          </p:cNvPr>
          <p:cNvSpPr txBox="1"/>
          <p:nvPr/>
        </p:nvSpPr>
        <p:spPr>
          <a:xfrm>
            <a:off x="8437992" y="3929187"/>
            <a:ext cx="68961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Object tracking</a:t>
            </a:r>
            <a:endParaRPr lang="en-AU" sz="600" dirty="0"/>
          </a:p>
        </p:txBody>
      </p:sp>
      <p:sp>
        <p:nvSpPr>
          <p:cNvPr id="149" name="Flowchart: Process 148">
            <a:extLst>
              <a:ext uri="{FF2B5EF4-FFF2-40B4-BE49-F238E27FC236}">
                <a16:creationId xmlns:a16="http://schemas.microsoft.com/office/drawing/2014/main" id="{FD76447F-606C-E6F1-B101-CFF3023536E9}"/>
              </a:ext>
            </a:extLst>
          </p:cNvPr>
          <p:cNvSpPr/>
          <p:nvPr/>
        </p:nvSpPr>
        <p:spPr>
          <a:xfrm>
            <a:off x="8437992" y="3001699"/>
            <a:ext cx="814098" cy="916015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50" name="Flowchart: Process 149">
            <a:extLst>
              <a:ext uri="{FF2B5EF4-FFF2-40B4-BE49-F238E27FC236}">
                <a16:creationId xmlns:a16="http://schemas.microsoft.com/office/drawing/2014/main" id="{594A9D27-00FF-C53E-6E53-C7CB716BF1C9}"/>
              </a:ext>
            </a:extLst>
          </p:cNvPr>
          <p:cNvSpPr/>
          <p:nvPr/>
        </p:nvSpPr>
        <p:spPr>
          <a:xfrm>
            <a:off x="9407422" y="3001697"/>
            <a:ext cx="814098" cy="916015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746DCA3-836B-C37F-B69B-467180449345}"/>
              </a:ext>
            </a:extLst>
          </p:cNvPr>
          <p:cNvSpPr txBox="1"/>
          <p:nvPr/>
        </p:nvSpPr>
        <p:spPr>
          <a:xfrm>
            <a:off x="8381700" y="2979656"/>
            <a:ext cx="36901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Bluey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79DBFB56-AD10-0F3F-4525-02118B99A66D}"/>
              </a:ext>
            </a:extLst>
          </p:cNvPr>
          <p:cNvSpPr txBox="1"/>
          <p:nvPr/>
        </p:nvSpPr>
        <p:spPr>
          <a:xfrm>
            <a:off x="9372601" y="2994588"/>
            <a:ext cx="44916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Thomas</a:t>
            </a:r>
          </a:p>
        </p:txBody>
      </p:sp>
      <p:sp>
        <p:nvSpPr>
          <p:cNvPr id="153" name="Flowchart: Data 152">
            <a:extLst>
              <a:ext uri="{FF2B5EF4-FFF2-40B4-BE49-F238E27FC236}">
                <a16:creationId xmlns:a16="http://schemas.microsoft.com/office/drawing/2014/main" id="{3D56ED6D-8A8D-2256-B3AF-2DB192141053}"/>
              </a:ext>
            </a:extLst>
          </p:cNvPr>
          <p:cNvSpPr/>
          <p:nvPr/>
        </p:nvSpPr>
        <p:spPr>
          <a:xfrm>
            <a:off x="5759724" y="1278492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00DF576-17D8-FDC0-5B98-92686C1716C1}"/>
              </a:ext>
            </a:extLst>
          </p:cNvPr>
          <p:cNvSpPr txBox="1"/>
          <p:nvPr/>
        </p:nvSpPr>
        <p:spPr>
          <a:xfrm>
            <a:off x="5968442" y="1403546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/>
              <a:t>JSON</a:t>
            </a:r>
            <a:br>
              <a:rPr lang="en-US" sz="600" dirty="0"/>
            </a:br>
            <a:r>
              <a:rPr lang="en-US" sz="600" dirty="0"/>
              <a:t>{“device”: “DEVICE”, “type”: </a:t>
            </a:r>
          </a:p>
          <a:p>
            <a:r>
              <a:rPr lang="en-US" sz="600" dirty="0"/>
              <a:t>“TYPE”, “value”:  “VALUE”}</a:t>
            </a:r>
            <a:endParaRPr lang="en-AU" sz="600" dirty="0"/>
          </a:p>
        </p:txBody>
      </p:sp>
      <p:sp>
        <p:nvSpPr>
          <p:cNvPr id="156" name="Flowchart: Connector 155">
            <a:extLst>
              <a:ext uri="{FF2B5EF4-FFF2-40B4-BE49-F238E27FC236}">
                <a16:creationId xmlns:a16="http://schemas.microsoft.com/office/drawing/2014/main" id="{81AB3EC0-9A98-B127-655C-CB334E634F86}"/>
              </a:ext>
            </a:extLst>
          </p:cNvPr>
          <p:cNvSpPr/>
          <p:nvPr/>
        </p:nvSpPr>
        <p:spPr>
          <a:xfrm>
            <a:off x="8712155" y="3302148"/>
            <a:ext cx="303172" cy="315112"/>
          </a:xfrm>
          <a:prstGeom prst="flowChartConnec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id="{B84ED845-151D-57BD-070D-8202B2C42915}"/>
              </a:ext>
            </a:extLst>
          </p:cNvPr>
          <p:cNvCxnSpPr/>
          <p:nvPr/>
        </p:nvCxnSpPr>
        <p:spPr>
          <a:xfrm rot="5400000" flipH="1" flipV="1">
            <a:off x="9589119" y="3282534"/>
            <a:ext cx="444467" cy="367921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88EE0F2A-7A77-51BF-C8C9-6663BC06C2A2}"/>
              </a:ext>
            </a:extLst>
          </p:cNvPr>
          <p:cNvCxnSpPr>
            <a:cxnSpLocks/>
            <a:stCxn id="153" idx="3"/>
            <a:endCxn id="28" idx="0"/>
          </p:cNvCxnSpPr>
          <p:nvPr/>
        </p:nvCxnSpPr>
        <p:spPr>
          <a:xfrm flipH="1">
            <a:off x="6349857" y="2001198"/>
            <a:ext cx="1697" cy="7696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6" name="Flowchart: Off-page Connector 165">
            <a:extLst>
              <a:ext uri="{FF2B5EF4-FFF2-40B4-BE49-F238E27FC236}">
                <a16:creationId xmlns:a16="http://schemas.microsoft.com/office/drawing/2014/main" id="{1552CFC2-15EE-335C-0287-94447396E402}"/>
              </a:ext>
            </a:extLst>
          </p:cNvPr>
          <p:cNvSpPr/>
          <p:nvPr/>
        </p:nvSpPr>
        <p:spPr>
          <a:xfrm rot="10800000">
            <a:off x="3641238" y="1271932"/>
            <a:ext cx="329174" cy="297352"/>
          </a:xfrm>
          <a:prstGeom prst="flowChartOffpage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67" name="Flowchart: Off-page Connector 166">
            <a:extLst>
              <a:ext uri="{FF2B5EF4-FFF2-40B4-BE49-F238E27FC236}">
                <a16:creationId xmlns:a16="http://schemas.microsoft.com/office/drawing/2014/main" id="{082BF716-AA1C-209D-8B55-FA7C74AA9F90}"/>
              </a:ext>
            </a:extLst>
          </p:cNvPr>
          <p:cNvSpPr/>
          <p:nvPr/>
        </p:nvSpPr>
        <p:spPr>
          <a:xfrm>
            <a:off x="7479807" y="1300029"/>
            <a:ext cx="329174" cy="297352"/>
          </a:xfrm>
          <a:prstGeom prst="flowChartOffpage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68" name="Flowchart: Data 167">
            <a:extLst>
              <a:ext uri="{FF2B5EF4-FFF2-40B4-BE49-F238E27FC236}">
                <a16:creationId xmlns:a16="http://schemas.microsoft.com/office/drawing/2014/main" id="{4A791870-1904-F359-F2E7-C4EE73A38BB4}"/>
              </a:ext>
            </a:extLst>
          </p:cNvPr>
          <p:cNvSpPr/>
          <p:nvPr/>
        </p:nvSpPr>
        <p:spPr>
          <a:xfrm>
            <a:off x="7619604" y="1290539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D22ED064-B663-C689-47B2-A7BAB351EE29}"/>
              </a:ext>
            </a:extLst>
          </p:cNvPr>
          <p:cNvSpPr txBox="1"/>
          <p:nvPr/>
        </p:nvSpPr>
        <p:spPr>
          <a:xfrm>
            <a:off x="7797494" y="1436301"/>
            <a:ext cx="1117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JSON</a:t>
            </a:r>
            <a:br>
              <a:rPr lang="en-US" sz="600" dirty="0"/>
            </a:br>
            <a:r>
              <a:rPr lang="en-US" sz="600" dirty="0"/>
              <a:t>{“device”: “BLUEY”, </a:t>
            </a:r>
          </a:p>
          <a:p>
            <a:r>
              <a:rPr lang="en-US" sz="600" dirty="0"/>
              <a:t>“blocks”: “DETAILS"}</a:t>
            </a:r>
            <a:endParaRPr lang="en-AU" sz="600" dirty="0"/>
          </a:p>
        </p:txBody>
      </p:sp>
      <p:sp>
        <p:nvSpPr>
          <p:cNvPr id="182" name="Flowchart: Off-page Connector 181">
            <a:extLst>
              <a:ext uri="{FF2B5EF4-FFF2-40B4-BE49-F238E27FC236}">
                <a16:creationId xmlns:a16="http://schemas.microsoft.com/office/drawing/2014/main" id="{9B0D44A9-BC8F-D807-4F71-05C6E61F02F4}"/>
              </a:ext>
            </a:extLst>
          </p:cNvPr>
          <p:cNvSpPr/>
          <p:nvPr/>
        </p:nvSpPr>
        <p:spPr>
          <a:xfrm>
            <a:off x="9372601" y="1286432"/>
            <a:ext cx="329174" cy="297352"/>
          </a:xfrm>
          <a:prstGeom prst="flowChartOffpage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83" name="Flowchart: Data 182">
            <a:extLst>
              <a:ext uri="{FF2B5EF4-FFF2-40B4-BE49-F238E27FC236}">
                <a16:creationId xmlns:a16="http://schemas.microsoft.com/office/drawing/2014/main" id="{64BA6395-4167-5C1C-9924-E6EDF79BD2F2}"/>
              </a:ext>
            </a:extLst>
          </p:cNvPr>
          <p:cNvSpPr/>
          <p:nvPr/>
        </p:nvSpPr>
        <p:spPr>
          <a:xfrm>
            <a:off x="9520583" y="1284643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795737AA-6D8F-F262-6B46-5E97BEBC395D}"/>
              </a:ext>
            </a:extLst>
          </p:cNvPr>
          <p:cNvSpPr txBox="1"/>
          <p:nvPr/>
        </p:nvSpPr>
        <p:spPr>
          <a:xfrm>
            <a:off x="9701775" y="1428516"/>
            <a:ext cx="1117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JSON</a:t>
            </a:r>
            <a:br>
              <a:rPr lang="en-US" sz="600" dirty="0"/>
            </a:br>
            <a:r>
              <a:rPr lang="en-US" sz="600" dirty="0"/>
              <a:t>{“device”: “THOMAS”, </a:t>
            </a:r>
            <a:br>
              <a:rPr lang="en-US" sz="600" dirty="0"/>
            </a:br>
            <a:r>
              <a:rPr lang="en-US" sz="600" dirty="0"/>
              <a:t>“vectors”: “DETAILS”, </a:t>
            </a:r>
            <a:br>
              <a:rPr lang="en-US" sz="600" dirty="0"/>
            </a:br>
            <a:r>
              <a:rPr lang="en-US" sz="600" dirty="0"/>
              <a:t>“barcodes”: “DETAILS”}</a:t>
            </a:r>
            <a:endParaRPr lang="en-AU" sz="600" dirty="0"/>
          </a:p>
        </p:txBody>
      </p:sp>
      <p:sp>
        <p:nvSpPr>
          <p:cNvPr id="190" name="Flowchart: Off-page Connector 189">
            <a:extLst>
              <a:ext uri="{FF2B5EF4-FFF2-40B4-BE49-F238E27FC236}">
                <a16:creationId xmlns:a16="http://schemas.microsoft.com/office/drawing/2014/main" id="{D6B21092-66B1-20A4-1347-8B057880EA8F}"/>
              </a:ext>
            </a:extLst>
          </p:cNvPr>
          <p:cNvSpPr/>
          <p:nvPr/>
        </p:nvSpPr>
        <p:spPr>
          <a:xfrm>
            <a:off x="1119011" y="4613868"/>
            <a:ext cx="329174" cy="297352"/>
          </a:xfrm>
          <a:prstGeom prst="flowChartOffpage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91" name="Flowchart: Data 190">
            <a:extLst>
              <a:ext uri="{FF2B5EF4-FFF2-40B4-BE49-F238E27FC236}">
                <a16:creationId xmlns:a16="http://schemas.microsoft.com/office/drawing/2014/main" id="{708AF9C5-E122-2878-639C-F3EEEB7D782E}"/>
              </a:ext>
            </a:extLst>
          </p:cNvPr>
          <p:cNvSpPr/>
          <p:nvPr/>
        </p:nvSpPr>
        <p:spPr>
          <a:xfrm>
            <a:off x="1258808" y="4604378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15122C19-0007-EA10-40DB-B359584EFB29}"/>
              </a:ext>
            </a:extLst>
          </p:cNvPr>
          <p:cNvSpPr txBox="1"/>
          <p:nvPr/>
        </p:nvSpPr>
        <p:spPr>
          <a:xfrm>
            <a:off x="1448185" y="4692893"/>
            <a:ext cx="108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JSON</a:t>
            </a:r>
            <a:br>
              <a:rPr lang="en-US" sz="600" dirty="0"/>
            </a:br>
            <a:r>
              <a:rPr lang="en-US" sz="600" dirty="0"/>
              <a:t>{“device”: “DEVICE”, </a:t>
            </a:r>
          </a:p>
          <a:p>
            <a:r>
              <a:rPr lang="en-US" sz="600" dirty="0"/>
              <a:t>“type”: “EVENT”, </a:t>
            </a:r>
          </a:p>
          <a:p>
            <a:r>
              <a:rPr lang="en-US" sz="600" dirty="0"/>
              <a:t>“value”: “VALUE”}</a:t>
            </a:r>
            <a:endParaRPr lang="en-AU" sz="600" dirty="0"/>
          </a:p>
        </p:txBody>
      </p:sp>
      <p:pic>
        <p:nvPicPr>
          <p:cNvPr id="21" name="Graphic 20" descr="Volume outline">
            <a:extLst>
              <a:ext uri="{FF2B5EF4-FFF2-40B4-BE49-F238E27FC236}">
                <a16:creationId xmlns:a16="http://schemas.microsoft.com/office/drawing/2014/main" id="{6D7D11E8-D618-DCC3-0EF6-B523AAE92D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2522643" y="6041504"/>
            <a:ext cx="307511" cy="30057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D940697-7346-8F4F-61F7-66C920B95C95}"/>
              </a:ext>
            </a:extLst>
          </p:cNvPr>
          <p:cNvSpPr txBox="1"/>
          <p:nvPr/>
        </p:nvSpPr>
        <p:spPr>
          <a:xfrm>
            <a:off x="3613443" y="1308187"/>
            <a:ext cx="423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1/6</a:t>
            </a:r>
            <a:endParaRPr lang="en-AU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7DEC59A-0960-1BC5-F3C4-C773CA2B1EFE}"/>
              </a:ext>
            </a:extLst>
          </p:cNvPr>
          <p:cNvSpPr txBox="1"/>
          <p:nvPr/>
        </p:nvSpPr>
        <p:spPr>
          <a:xfrm>
            <a:off x="5647348" y="1280631"/>
            <a:ext cx="311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2</a:t>
            </a:r>
            <a:endParaRPr lang="en-AU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965C4A-5CB5-9D43-1B9A-66B22E8AEE73}"/>
              </a:ext>
            </a:extLst>
          </p:cNvPr>
          <p:cNvSpPr txBox="1"/>
          <p:nvPr/>
        </p:nvSpPr>
        <p:spPr>
          <a:xfrm>
            <a:off x="1138636" y="4616951"/>
            <a:ext cx="311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3</a:t>
            </a:r>
            <a:endParaRPr lang="en-AU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595CFB-25AA-A2DB-2CDF-97DB5999F8E3}"/>
              </a:ext>
            </a:extLst>
          </p:cNvPr>
          <p:cNvSpPr txBox="1"/>
          <p:nvPr/>
        </p:nvSpPr>
        <p:spPr>
          <a:xfrm>
            <a:off x="9390352" y="1272092"/>
            <a:ext cx="311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</a:t>
            </a:r>
            <a:endParaRPr lang="en-AU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326B159-D0E2-892C-AEF7-50644F3212DF}"/>
              </a:ext>
            </a:extLst>
          </p:cNvPr>
          <p:cNvSpPr txBox="1"/>
          <p:nvPr/>
        </p:nvSpPr>
        <p:spPr>
          <a:xfrm>
            <a:off x="7521664" y="1287169"/>
            <a:ext cx="3114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5</a:t>
            </a:r>
            <a:endParaRPr lang="en-AU" sz="1200" dirty="0"/>
          </a:p>
        </p:txBody>
      </p:sp>
      <p:cxnSp>
        <p:nvCxnSpPr>
          <p:cNvPr id="102" name="Connector: Elbow 101">
            <a:extLst>
              <a:ext uri="{FF2B5EF4-FFF2-40B4-BE49-F238E27FC236}">
                <a16:creationId xmlns:a16="http://schemas.microsoft.com/office/drawing/2014/main" id="{E77B310C-48C3-4D90-1653-1E0BC8206B72}"/>
              </a:ext>
            </a:extLst>
          </p:cNvPr>
          <p:cNvCxnSpPr>
            <a:cxnSpLocks/>
            <a:stCxn id="11" idx="2"/>
            <a:endCxn id="41" idx="1"/>
          </p:cNvCxnSpPr>
          <p:nvPr/>
        </p:nvCxnSpPr>
        <p:spPr>
          <a:xfrm rot="5400000">
            <a:off x="2151507" y="2475736"/>
            <a:ext cx="1433053" cy="482402"/>
          </a:xfrm>
          <a:prstGeom prst="bentConnector4">
            <a:avLst>
              <a:gd name="adj1" fmla="val 25432"/>
              <a:gd name="adj2" fmla="val 171081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3" name="Connector: Elbow 112">
            <a:extLst>
              <a:ext uri="{FF2B5EF4-FFF2-40B4-BE49-F238E27FC236}">
                <a16:creationId xmlns:a16="http://schemas.microsoft.com/office/drawing/2014/main" id="{5A55F1F4-7C62-E27F-3405-E1294F286647}"/>
              </a:ext>
            </a:extLst>
          </p:cNvPr>
          <p:cNvCxnSpPr>
            <a:cxnSpLocks/>
            <a:stCxn id="29" idx="2"/>
            <a:endCxn id="47" idx="0"/>
          </p:cNvCxnSpPr>
          <p:nvPr/>
        </p:nvCxnSpPr>
        <p:spPr>
          <a:xfrm rot="16200000" flipH="1">
            <a:off x="7398097" y="3033360"/>
            <a:ext cx="1024258" cy="273276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id="{12BF8209-2C8C-11F1-A9C2-12DF3890C185}"/>
              </a:ext>
            </a:extLst>
          </p:cNvPr>
          <p:cNvCxnSpPr>
            <a:cxnSpLocks/>
            <a:stCxn id="29" idx="1"/>
            <a:endCxn id="41" idx="3"/>
          </p:cNvCxnSpPr>
          <p:nvPr/>
        </p:nvCxnSpPr>
        <p:spPr>
          <a:xfrm rot="10800000" flipV="1">
            <a:off x="4410597" y="3425948"/>
            <a:ext cx="846159" cy="75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7" name="Connector: Elbow 176">
            <a:extLst>
              <a:ext uri="{FF2B5EF4-FFF2-40B4-BE49-F238E27FC236}">
                <a16:creationId xmlns:a16="http://schemas.microsoft.com/office/drawing/2014/main" id="{B9996C81-8DC2-2700-13F7-9B14B285826F}"/>
              </a:ext>
            </a:extLst>
          </p:cNvPr>
          <p:cNvCxnSpPr>
            <a:cxnSpLocks/>
            <a:stCxn id="29" idx="2"/>
            <a:endCxn id="65" idx="0"/>
          </p:cNvCxnSpPr>
          <p:nvPr/>
        </p:nvCxnSpPr>
        <p:spPr>
          <a:xfrm rot="5400000">
            <a:off x="4831094" y="3894345"/>
            <a:ext cx="1719483" cy="170601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1" name="Connector: Elbow 180">
            <a:extLst>
              <a:ext uri="{FF2B5EF4-FFF2-40B4-BE49-F238E27FC236}">
                <a16:creationId xmlns:a16="http://schemas.microsoft.com/office/drawing/2014/main" id="{952573FB-1B3E-B8E6-224C-47B683AD6426}"/>
              </a:ext>
            </a:extLst>
          </p:cNvPr>
          <p:cNvCxnSpPr>
            <a:cxnSpLocks/>
            <a:stCxn id="66" idx="3"/>
            <a:endCxn id="49" idx="1"/>
          </p:cNvCxnSpPr>
          <p:nvPr/>
        </p:nvCxnSpPr>
        <p:spPr>
          <a:xfrm flipV="1">
            <a:off x="5166180" y="5558357"/>
            <a:ext cx="481156" cy="50531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9" name="Connector: Elbow 188">
            <a:extLst>
              <a:ext uri="{FF2B5EF4-FFF2-40B4-BE49-F238E27FC236}">
                <a16:creationId xmlns:a16="http://schemas.microsoft.com/office/drawing/2014/main" id="{0626C3FA-14D8-D30B-9887-BBBA1D9354A8}"/>
              </a:ext>
            </a:extLst>
          </p:cNvPr>
          <p:cNvCxnSpPr>
            <a:cxnSpLocks/>
            <a:stCxn id="192" idx="0"/>
            <a:endCxn id="41" idx="1"/>
          </p:cNvCxnSpPr>
          <p:nvPr/>
        </p:nvCxnSpPr>
        <p:spPr>
          <a:xfrm rot="5400000" flipH="1" flipV="1">
            <a:off x="1678164" y="3744226"/>
            <a:ext cx="1259429" cy="637907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4" name="Connector: Elbow 203">
            <a:extLst>
              <a:ext uri="{FF2B5EF4-FFF2-40B4-BE49-F238E27FC236}">
                <a16:creationId xmlns:a16="http://schemas.microsoft.com/office/drawing/2014/main" id="{B99011EC-9D57-87AB-609A-3560E55E44B3}"/>
              </a:ext>
            </a:extLst>
          </p:cNvPr>
          <p:cNvCxnSpPr>
            <a:cxnSpLocks/>
            <a:stCxn id="29" idx="2"/>
            <a:endCxn id="61" idx="0"/>
          </p:cNvCxnSpPr>
          <p:nvPr/>
        </p:nvCxnSpPr>
        <p:spPr>
          <a:xfrm rot="5400000">
            <a:off x="4332627" y="3401628"/>
            <a:ext cx="1725233" cy="26972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8" name="Connector: Elbow 207">
            <a:extLst>
              <a:ext uri="{FF2B5EF4-FFF2-40B4-BE49-F238E27FC236}">
                <a16:creationId xmlns:a16="http://schemas.microsoft.com/office/drawing/2014/main" id="{6D7C129D-6940-45BF-FAF6-86B0E76ACA42}"/>
              </a:ext>
            </a:extLst>
          </p:cNvPr>
          <p:cNvCxnSpPr>
            <a:cxnSpLocks/>
            <a:stCxn id="192" idx="2"/>
            <a:endCxn id="97" idx="1"/>
          </p:cNvCxnSpPr>
          <p:nvPr/>
        </p:nvCxnSpPr>
        <p:spPr>
          <a:xfrm rot="16200000" flipH="1">
            <a:off x="1840378" y="5303104"/>
            <a:ext cx="831158" cy="534065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1" name="Connector: Elbow 210">
            <a:extLst>
              <a:ext uri="{FF2B5EF4-FFF2-40B4-BE49-F238E27FC236}">
                <a16:creationId xmlns:a16="http://schemas.microsoft.com/office/drawing/2014/main" id="{D49B4D2E-99E5-3BBD-9D58-E7A730D42DD9}"/>
              </a:ext>
            </a:extLst>
          </p:cNvPr>
          <p:cNvCxnSpPr>
            <a:cxnSpLocks/>
            <a:stCxn id="29" idx="2"/>
            <a:endCxn id="97" idx="0"/>
          </p:cNvCxnSpPr>
          <p:nvPr/>
        </p:nvCxnSpPr>
        <p:spPr>
          <a:xfrm rot="5400000">
            <a:off x="3833680" y="2911311"/>
            <a:ext cx="1733863" cy="36864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7" name="Connector: Elbow 216">
            <a:extLst>
              <a:ext uri="{FF2B5EF4-FFF2-40B4-BE49-F238E27FC236}">
                <a16:creationId xmlns:a16="http://schemas.microsoft.com/office/drawing/2014/main" id="{76577697-5CC2-FA5C-A2B2-DF6629F304ED}"/>
              </a:ext>
            </a:extLst>
          </p:cNvPr>
          <p:cNvCxnSpPr>
            <a:cxnSpLocks/>
            <a:stCxn id="168" idx="4"/>
            <a:endCxn id="149" idx="0"/>
          </p:cNvCxnSpPr>
          <p:nvPr/>
        </p:nvCxnSpPr>
        <p:spPr>
          <a:xfrm rot="16200000" flipH="1">
            <a:off x="8107989" y="2264647"/>
            <a:ext cx="988454" cy="48565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0" name="Connector: Elbow 219">
            <a:extLst>
              <a:ext uri="{FF2B5EF4-FFF2-40B4-BE49-F238E27FC236}">
                <a16:creationId xmlns:a16="http://schemas.microsoft.com/office/drawing/2014/main" id="{81900112-F6EB-D8E3-D375-A9F49D756F05}"/>
              </a:ext>
            </a:extLst>
          </p:cNvPr>
          <p:cNvCxnSpPr>
            <a:cxnSpLocks/>
            <a:stCxn id="183" idx="4"/>
            <a:endCxn id="150" idx="0"/>
          </p:cNvCxnSpPr>
          <p:nvPr/>
        </p:nvCxnSpPr>
        <p:spPr>
          <a:xfrm rot="5400000">
            <a:off x="9540247" y="2281574"/>
            <a:ext cx="994348" cy="44589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B5EC35B5-7B97-5688-3BDC-7AF65C051C16}"/>
              </a:ext>
            </a:extLst>
          </p:cNvPr>
          <p:cNvCxnSpPr>
            <a:cxnSpLocks/>
            <a:stCxn id="29" idx="2"/>
            <a:endCxn id="49" idx="0"/>
          </p:cNvCxnSpPr>
          <p:nvPr/>
        </p:nvCxnSpPr>
        <p:spPr>
          <a:xfrm>
            <a:off x="6543844" y="3887613"/>
            <a:ext cx="0" cy="143991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Connector: Elbow 266">
            <a:extLst>
              <a:ext uri="{FF2B5EF4-FFF2-40B4-BE49-F238E27FC236}">
                <a16:creationId xmlns:a16="http://schemas.microsoft.com/office/drawing/2014/main" id="{F9C1E36D-A0A4-8063-853A-18E96DD435D4}"/>
              </a:ext>
            </a:extLst>
          </p:cNvPr>
          <p:cNvCxnSpPr>
            <a:cxnSpLocks/>
            <a:stCxn id="41" idx="0"/>
            <a:endCxn id="7" idx="4"/>
          </p:cNvCxnSpPr>
          <p:nvPr/>
        </p:nvCxnSpPr>
        <p:spPr>
          <a:xfrm rot="5400000" flipH="1" flipV="1">
            <a:off x="3493138" y="2056470"/>
            <a:ext cx="1079405" cy="1028253"/>
          </a:xfrm>
          <a:prstGeom prst="bentConnector3">
            <a:avLst>
              <a:gd name="adj1" fmla="val 67649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FB958784-1E1D-6684-15D0-0C59A20A332A}"/>
              </a:ext>
            </a:extLst>
          </p:cNvPr>
          <p:cNvSpPr/>
          <p:nvPr/>
        </p:nvSpPr>
        <p:spPr>
          <a:xfrm>
            <a:off x="6573053" y="5281203"/>
            <a:ext cx="780299" cy="277153"/>
          </a:xfrm>
          <a:prstGeom prst="wedgeEllipseCallout">
            <a:avLst>
              <a:gd name="adj1" fmla="val -56639"/>
              <a:gd name="adj2" fmla="val 55939"/>
            </a:avLst>
          </a:prstGeom>
          <a:solidFill>
            <a:srgbClr val="E5E2E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00" dirty="0">
                <a:solidFill>
                  <a:schemeClr val="tx1"/>
                </a:solidFill>
              </a:rPr>
              <a:t>Accessibility and crowd engagement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6D61C6-CA6A-4C05-115A-9A436EFC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Presentation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dirty="0">
                <a:latin typeface="Jurassic Park" panose="020B0603050302020204" pitchFamily="34" charset="0"/>
              </a:rPr>
              <a:t> Architecture</a:t>
            </a:r>
            <a:endParaRPr lang="en-AU" dirty="0">
              <a:latin typeface="Jurassic Park" panose="020B0603050302020204" pitchFamily="34" charset="0"/>
            </a:endParaRPr>
          </a:p>
        </p:txBody>
      </p:sp>
      <p:pic>
        <p:nvPicPr>
          <p:cNvPr id="5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A3AFA8F-6B0F-74E7-41CE-D0A315769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41000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20664-EF74-198C-E8D0-7E2FDBE6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B2D41-3F88-71EB-8571-5C34997DA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Presentation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dirty="0">
                <a:latin typeface="Jurassic Park" panose="020B0603050302020204" pitchFamily="34" charset="0"/>
              </a:rPr>
              <a:t>Device Status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3DF00-3738-6665-C9DE-F29E25EE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/>
          </a:bodyPr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Instructions to start, perform routines and stop devices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Defined in JSON orchestration file where applicable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Device ‘vitals’ e.g., temperature, speed, etc., sent to Flask server in JSON format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Temperature values obtained from ‘heat’ sensor (non-contact infrared thermometer) 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pieces of data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Formatted in human-readable version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Displayed on 'Robots &amp; Props Status Page' 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C8BC9E42-582D-9A2A-3E39-74A39677D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335231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5FC560E-1030-9DA6-F5BB-DBFB7E022440}"/>
              </a:ext>
            </a:extLst>
          </p:cNvPr>
          <p:cNvGrpSpPr/>
          <p:nvPr/>
        </p:nvGrpSpPr>
        <p:grpSpPr>
          <a:xfrm>
            <a:off x="908809" y="0"/>
            <a:ext cx="10374382" cy="5901631"/>
            <a:chOff x="0" y="152400"/>
            <a:chExt cx="12192000" cy="771785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8A9F7B8-F7F8-4025-19FC-546B536AA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25802"/>
            <a:stretch>
              <a:fillRect/>
            </a:stretch>
          </p:blipFill>
          <p:spPr>
            <a:xfrm>
              <a:off x="0" y="152400"/>
              <a:ext cx="12192000" cy="486236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02D0764-6945-0336-22A4-E6F8472B9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56426"/>
            <a:stretch>
              <a:fillRect/>
            </a:stretch>
          </p:blipFill>
          <p:spPr>
            <a:xfrm>
              <a:off x="0" y="5014762"/>
              <a:ext cx="12192000" cy="2855495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5CB865C-D559-09E2-2D74-60447000E71B}"/>
              </a:ext>
            </a:extLst>
          </p:cNvPr>
          <p:cNvSpPr txBox="1"/>
          <p:nvPr/>
        </p:nvSpPr>
        <p:spPr>
          <a:xfrm>
            <a:off x="8568357" y="3139887"/>
            <a:ext cx="257423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BLE message “</a:t>
            </a:r>
            <a:r>
              <a:rPr lang="en-AU" sz="1200" dirty="0" err="1"/>
              <a:t>HAB:EVENT:ready</a:t>
            </a:r>
            <a:r>
              <a:rPr lang="en-AU" sz="1200" dirty="0"/>
              <a:t>”</a:t>
            </a:r>
          </a:p>
          <a:p>
            <a:r>
              <a:rPr lang="en-AU" sz="1200" dirty="0"/>
              <a:t>JSON payload {'device': 'HAMSTER BALL', 'type': 'EVENT', 'value': 'ready'}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30C02D-4AEF-6BB3-5187-CBB4A56E3DA0}"/>
              </a:ext>
            </a:extLst>
          </p:cNvPr>
          <p:cNvSpPr txBox="1"/>
          <p:nvPr/>
        </p:nvSpPr>
        <p:spPr>
          <a:xfrm>
            <a:off x="5657791" y="1746067"/>
            <a:ext cx="248025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JSON payload {'device': 'BRONTIE', 'type': 'STATUS', 'value': 'alive'}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880B54-F78C-6DC9-328F-DE47189CE14E}"/>
              </a:ext>
            </a:extLst>
          </p:cNvPr>
          <p:cNvSpPr txBox="1"/>
          <p:nvPr/>
        </p:nvSpPr>
        <p:spPr>
          <a:xfrm>
            <a:off x="2043171" y="1746067"/>
            <a:ext cx="248025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JSON payload {'device': 'JEEP’, 'type’: 'RFID', 'value': '01'}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FEAC61-A603-5F32-E52A-D25386EDD753}"/>
              </a:ext>
            </a:extLst>
          </p:cNvPr>
          <p:cNvSpPr txBox="1"/>
          <p:nvPr/>
        </p:nvSpPr>
        <p:spPr>
          <a:xfrm>
            <a:off x="2043171" y="2530911"/>
            <a:ext cx="248025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JSON payload {'device': 'Rexie', 'type': 'COMMAND', 'value': 'start'}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B89051-E544-F765-F3E5-1A3FE260C79C}"/>
              </a:ext>
            </a:extLst>
          </p:cNvPr>
          <p:cNvSpPr txBox="1"/>
          <p:nvPr/>
        </p:nvSpPr>
        <p:spPr>
          <a:xfrm>
            <a:off x="4743614" y="105620"/>
            <a:ext cx="2704771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Jurassic Kingdom                </a:t>
            </a:r>
            <a:endParaRPr lang="en-A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B49121-89B3-E241-2E0E-FE10EA655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09" y="4364471"/>
            <a:ext cx="10374382" cy="24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18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8B6C3-23FF-3C34-0FAC-E3F943F03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8966C-291D-1C95-4774-DFDB2B310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Presentation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dirty="0">
                <a:latin typeface="Jurassic Park" panose="020B0603050302020204" pitchFamily="34" charset="0"/>
              </a:rPr>
              <a:t>Subtitles and Captions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C287F-7A68-FA8A-CA5E-AEDE0780F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Device speech and sounds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provided with captions and offline translation to Korean (using the NLLB-200 Machine Translation Model [MTM])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MTM selected given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Runing offline, i.e., does not require Internet access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Relatively small in size.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Multiple Windows OneCore voices used through installation of both US and UK language packs, i.e.,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Jeep speaks as ‘Hazel’ with British accent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Thomas speaks as ‘David’ with American accent. 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Sounds output by Flask server through ‘ffplay’ application chosen due to ability to play both WAV and MP3 sound files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Pieces of data displayed on the 'Subtitles &amp; Captions Page’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Facilitating accessibility and crowd engagement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Moving compute power from robots and props to Flask server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Allowing them to perform more efficiently, especially when processing heavy routines such as self-balancing.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446ED05C-3ECC-7818-87B1-654C54A40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305205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5ED39B-C122-EA98-6D80-06C022A3C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93DCC5E-F7CB-DDB7-09B8-7900B6E7CC13}"/>
              </a:ext>
            </a:extLst>
          </p:cNvPr>
          <p:cNvSpPr txBox="1"/>
          <p:nvPr/>
        </p:nvSpPr>
        <p:spPr>
          <a:xfrm>
            <a:off x="7324725" y="1262747"/>
            <a:ext cx="4867276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Flask server log:</a:t>
            </a:r>
          </a:p>
          <a:p>
            <a:r>
              <a:rPr lang="en-AU" sz="1200" dirty="0"/>
              <a:t>[AUDIO] Speaking text 'Entering the Forest district. Home of Brontie, the Bronto, oops, the Brachiosaurus' with voice 'Hazel'</a:t>
            </a:r>
          </a:p>
          <a:p>
            <a:r>
              <a:rPr lang="en-AU" sz="1200" dirty="0"/>
              <a:t>[AUDIO] Speaking using voice 'Microsoft Hazel'</a:t>
            </a:r>
          </a:p>
          <a:p>
            <a:r>
              <a:rPr lang="en-AU" sz="1200" dirty="0"/>
              <a:t>[AUDIO] Playing sound 'static/sounds/Brontie_Moan.wav'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B7E52A-ED4C-5D28-523C-549C6E953D33}"/>
              </a:ext>
            </a:extLst>
          </p:cNvPr>
          <p:cNvSpPr txBox="1"/>
          <p:nvPr/>
        </p:nvSpPr>
        <p:spPr>
          <a:xfrm>
            <a:off x="3552825" y="5135940"/>
            <a:ext cx="8639176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Orchestration JSON configuration:</a:t>
            </a:r>
            <a:br>
              <a:rPr lang="en-AU" sz="1200" dirty="0"/>
            </a:br>
            <a:r>
              <a:rPr lang="en-AU" sz="1200" dirty="0"/>
              <a:t>"JEEP:RFID:01": [</a:t>
            </a:r>
          </a:p>
          <a:p>
            <a:r>
              <a:rPr lang="en-AU" sz="1200" dirty="0"/>
              <a:t>    {"action": "intro", "text": "They pass by a gigantic Brachiosaurus looking to be fed"},</a:t>
            </a:r>
          </a:p>
          <a:p>
            <a:r>
              <a:rPr lang="en-AU" sz="1200" dirty="0"/>
              <a:t>    {"action": "speech", "text": "Entering the Forest district. Home of Brontie, the Bronto, oops, the Brachiosaurus", "voice": "Hazel"},</a:t>
            </a:r>
          </a:p>
          <a:p>
            <a:r>
              <a:rPr lang="en-AU" sz="1200" dirty="0"/>
              <a:t>    {"action": "sound", "device": "BRONTIE", "file": "static/sounds/Brontie_Moan.wav", "caption": "Brontie moaning"},</a:t>
            </a:r>
          </a:p>
          <a:p>
            <a:r>
              <a:rPr lang="en-AU" sz="1200" dirty="0"/>
              <a:t>    {"action": "camera", "district": "Forest district", "image": "Forest_District.png", "message": "Brontie comes to feed on leaves ..."},</a:t>
            </a:r>
          </a:p>
          <a:p>
            <a:r>
              <a:rPr lang="en-AU" sz="1200" dirty="0"/>
              <a:t>    {"action": "command", "device": "BRONTIE", "value": "start"}</a:t>
            </a:r>
          </a:p>
          <a:p>
            <a:r>
              <a:rPr lang="en-AU" sz="1200" dirty="0"/>
              <a:t>  ],</a:t>
            </a:r>
          </a:p>
        </p:txBody>
      </p:sp>
    </p:spTree>
    <p:extLst>
      <p:ext uri="{BB962C8B-B14F-4D97-AF65-F5344CB8AC3E}">
        <p14:creationId xmlns:p14="http://schemas.microsoft.com/office/powerpoint/2010/main" val="3164686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19615-4E11-5C54-D0F0-FBAFB37C8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716F2-AF3D-1B86-720A-33A8901BA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Presentation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dirty="0">
                <a:latin typeface="Jurassic Park" panose="020B0603050302020204" pitchFamily="34" charset="0"/>
              </a:rPr>
              <a:t>Pixy Camera Feeds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90179-72D5-9731-1551-BDAB1C811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 fontScale="92500" lnSpcReduction="10000"/>
          </a:bodyPr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Object recognition, shape and movement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by one of LEGO Mindstorms EV3 robots to recognise a ball, follow it, and send JSON data to Flask Server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Displayed in ‘Bluey’ pane of 'Pixy Camera Feeds Page’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Consisting of blocks which have X and Y coordinate, width, height, and signature.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following vectors and barcode data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by another LEGO Mindstorms EV3 robot to follow a line, detect barcodes, and send JSON data to Flask Server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Displayed in ‘Thomas’ pane of 'Pixy Camera Feeds Page'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Consisting of vectors and barcodes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Vectors have X and Y start (i.e., x0 and y0) and end (i.e., x1 and y1) coordinates, and angle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Barcodes have X and Y coordinates and value.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F8EDD01E-9745-7E59-E810-9C8532899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6316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3C33B3-D18E-8E9C-8A1C-165749CD4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ADE631-7B7B-51AC-2CB8-E76FA03E7DCB}"/>
              </a:ext>
            </a:extLst>
          </p:cNvPr>
          <p:cNvSpPr txBox="1"/>
          <p:nvPr/>
        </p:nvSpPr>
        <p:spPr>
          <a:xfrm>
            <a:off x="6208698" y="5605313"/>
            <a:ext cx="564108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JSON POST for BLUEY object recognition &amp; object following:</a:t>
            </a:r>
          </a:p>
          <a:p>
            <a:r>
              <a:rPr lang="en-AU" sz="1200" dirty="0"/>
              <a:t>{'device': 'BLUEY', 'blocks': [{'x': 239, 'y': 116, 'w': 32, 'h': 49, 'sig': 1}], 'vectors': [], 'barcodes': []}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34B21F-1BF8-3519-F6D0-F5E2296D7793}"/>
              </a:ext>
            </a:extLst>
          </p:cNvPr>
          <p:cNvSpPr txBox="1"/>
          <p:nvPr/>
        </p:nvSpPr>
        <p:spPr>
          <a:xfrm>
            <a:off x="340611" y="5605313"/>
            <a:ext cx="564108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JSON POST for THOMAS line following &amp; barcode scanning:</a:t>
            </a:r>
          </a:p>
          <a:p>
            <a:r>
              <a:rPr lang="en-AU" sz="1200" dirty="0"/>
              <a:t>{'device': 'THOMAS', 'blocks': [], 'vectors': [{'x0': 12, 'y0': 27, 'x1': 297, 'y1': 118, 'angle': 9}], 'barcodes': [{'x': 198, 'y': 115, 'code': 7}]}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B9C2AD-2D32-35C5-08A4-BB13B7875FCF}"/>
              </a:ext>
            </a:extLst>
          </p:cNvPr>
          <p:cNvSpPr txBox="1"/>
          <p:nvPr/>
        </p:nvSpPr>
        <p:spPr>
          <a:xfrm>
            <a:off x="5194952" y="360879"/>
            <a:ext cx="1802096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Jurassic Kingdom</a:t>
            </a:r>
            <a:endParaRPr lang="en-A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0476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FF818-736B-9C96-6245-0268260FF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50D75-616C-FEB8-2747-C3EF8767C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Presentation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dirty="0">
                <a:latin typeface="Jurassic Park" panose="020B0603050302020204" pitchFamily="34" charset="0"/>
              </a:rPr>
              <a:t>Security Camera Feed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793D1-C701-E26E-0E3C-A5F602CA9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/>
          </a:bodyPr>
          <a:lstStyle/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‘Security camera’ feed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Displayed on the 'Security Camera Feed Page’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 required 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Stored in JSON packet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Comprising of </a:t>
            </a:r>
          </a:p>
          <a:p>
            <a:pPr lvl="3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 stamp of message</a:t>
            </a:r>
          </a:p>
          <a:p>
            <a:pPr lvl="3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</a:t>
            </a:r>
          </a:p>
          <a:p>
            <a:pPr lvl="3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Image stored in Flask ‘static’ folder mimicking live security camera feed.</a:t>
            </a:r>
          </a:p>
        </p:txBody>
      </p:sp>
      <p:pic>
        <p:nvPicPr>
          <p:cNvPr id="6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A6F20EE-85F5-1389-5AC7-35C2F5C0F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4183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AC3406B-BE87-A579-8308-007C9DFF9319}"/>
              </a:ext>
            </a:extLst>
          </p:cNvPr>
          <p:cNvGrpSpPr/>
          <p:nvPr/>
        </p:nvGrpSpPr>
        <p:grpSpPr>
          <a:xfrm>
            <a:off x="1238250" y="0"/>
            <a:ext cx="9715500" cy="6854219"/>
            <a:chOff x="1217326" y="0"/>
            <a:chExt cx="9353756" cy="647931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0D03B94-4DD6-8FB9-2197-2394714A4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7326" y="0"/>
              <a:ext cx="9353756" cy="495973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3773F92-42EF-646F-45A1-3954F9B27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7326" y="4956160"/>
              <a:ext cx="9353756" cy="1523159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A5CC399-4867-50E3-437D-C7E9B2E2DF69}"/>
              </a:ext>
            </a:extLst>
          </p:cNvPr>
          <p:cNvSpPr txBox="1"/>
          <p:nvPr/>
        </p:nvSpPr>
        <p:spPr>
          <a:xfrm>
            <a:off x="7069932" y="0"/>
            <a:ext cx="388381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Flask server log:</a:t>
            </a:r>
          </a:p>
          <a:p>
            <a:r>
              <a:rPr lang="en-AU" sz="1200" dirty="0"/>
              <a:t>[CCTV] Updating using JSON payload {'district': 'Forest district', 'timestamp': '21-04-2026 Tue 11:11:40', 'message': 'Brontie comes to feed on leaves ...', 'image': 'Forest_District.png'}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23960F-FC38-BDB5-25D5-3F350159CDAD}"/>
              </a:ext>
            </a:extLst>
          </p:cNvPr>
          <p:cNvSpPr txBox="1"/>
          <p:nvPr/>
        </p:nvSpPr>
        <p:spPr>
          <a:xfrm>
            <a:off x="2316957" y="5288340"/>
            <a:ext cx="8636793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AU" sz="1200" dirty="0"/>
              <a:t>Orchestration JSON configuration:</a:t>
            </a:r>
          </a:p>
          <a:p>
            <a:r>
              <a:rPr lang="en-AU" sz="1200" dirty="0"/>
              <a:t> "JEEP:RFID:01": [</a:t>
            </a:r>
          </a:p>
          <a:p>
            <a:r>
              <a:rPr lang="en-AU" sz="1200" dirty="0"/>
              <a:t>    {"action": "intro", "text": "They pass by a gigantic Brachiosaurus looking to be fed"},</a:t>
            </a:r>
          </a:p>
          <a:p>
            <a:r>
              <a:rPr lang="en-AU" sz="1200" dirty="0"/>
              <a:t>    {"action": "speech", "text": "Entering the Forest district. Home of Brontie, the Bronto, oops, the Brachiosaurus", "voice": "Hazel"},</a:t>
            </a:r>
          </a:p>
          <a:p>
            <a:r>
              <a:rPr lang="en-AU" sz="1200" dirty="0"/>
              <a:t>    {"action": "sound", "device": "BRONTIE", "file": "static/sounds/Brontie_Moan.wav", "caption": "Brontie moaning"},</a:t>
            </a:r>
          </a:p>
          <a:p>
            <a:r>
              <a:rPr lang="en-AU" sz="1200" dirty="0"/>
              <a:t>    {"action": "camera", "district": "Forest district", "image": "Forest_District.png", "message": "Brontie comes to feed on leaves ..."},</a:t>
            </a:r>
          </a:p>
          <a:p>
            <a:r>
              <a:rPr lang="en-AU" sz="1200" dirty="0"/>
              <a:t>    {"action": "command", "device": "BRONTIE", "value": "start"}</a:t>
            </a:r>
          </a:p>
          <a:p>
            <a:r>
              <a:rPr lang="en-AU" sz="1200" dirty="0"/>
              <a:t>  ],</a:t>
            </a:r>
          </a:p>
        </p:txBody>
      </p:sp>
    </p:spTree>
    <p:extLst>
      <p:ext uri="{BB962C8B-B14F-4D97-AF65-F5344CB8AC3E}">
        <p14:creationId xmlns:p14="http://schemas.microsoft.com/office/powerpoint/2010/main" val="2651501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6AA8A-F68A-27DA-5F9E-F0B4967F7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Agenda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EBA98-14C8-8470-0DD6-6C924A4DA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86976" cy="4270375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 action="ppaction://hlinksldjump"/>
              </a:rPr>
              <a:t>Introduction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 action="ppaction://hlinksldjump"/>
              </a:rPr>
              <a:t>Process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 action="ppaction://hlinksldjump"/>
              </a:rPr>
              <a:t>Communication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 action="ppaction://hlinksldjump"/>
              </a:rPr>
              <a:t>Presentation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 action="ppaction://hlinksldjump"/>
              </a:rPr>
              <a:t>Artificial intelligence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 action="ppaction://hlinksldjump"/>
              </a:rPr>
              <a:t>Reflection and conclusion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 action="ppaction://hlinksldjump"/>
              </a:rPr>
              <a:t>Questions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 action="ppaction://hlinksldjump"/>
              </a:rPr>
              <a:t>References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>
            <a:hlinkClick r:id="rId10" action="ppaction://hlinksldjump"/>
            <a:extLst>
              <a:ext uri="{FF2B5EF4-FFF2-40B4-BE49-F238E27FC236}">
                <a16:creationId xmlns:a16="http://schemas.microsoft.com/office/drawing/2014/main" id="{530E25DB-D313-92F7-BFCA-8602EC646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3B3323-D869-DDF6-2F6F-DF105F8AAD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04019" y="227591"/>
            <a:ext cx="2986881" cy="29134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C50CC3-233F-CD30-6684-58B5FDBAD6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3798" r="2617" b="2210"/>
          <a:stretch>
            <a:fillRect/>
          </a:stretch>
        </p:blipFill>
        <p:spPr>
          <a:xfrm>
            <a:off x="7504018" y="3394087"/>
            <a:ext cx="2986881" cy="29916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A312A1-3703-EB89-0545-BB35A85499CF}"/>
              </a:ext>
            </a:extLst>
          </p:cNvPr>
          <p:cNvSpPr txBox="1"/>
          <p:nvPr/>
        </p:nvSpPr>
        <p:spPr>
          <a:xfrm>
            <a:off x="8272099" y="3082920"/>
            <a:ext cx="137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0DE358-4AF9-C6E2-ED03-481B266AEBF4}"/>
              </a:ext>
            </a:extLst>
          </p:cNvPr>
          <p:cNvSpPr txBox="1"/>
          <p:nvPr/>
        </p:nvSpPr>
        <p:spPr>
          <a:xfrm>
            <a:off x="8124719" y="6296025"/>
            <a:ext cx="1674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Website &amp;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doco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35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3504C-AE08-E23E-83B1-1BC6DF091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DA1D2-F2C2-69D1-3733-0054D1AB4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Artificial Intelligence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4075C-DFF3-D4CC-4FE4-966F695C9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06026" cy="4270375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used extensively for development of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Python code specific for LEGO Mindstorms EV3 and SPIKE Prime robots and props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Python, HTML, JavaScript routines for Flask server and dashboards.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Due to 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Complexity of architecture combining Wi-Fi and Bluetooth communication between devices and Flask server</a:t>
            </a:r>
          </a:p>
          <a:p>
            <a:pPr lvl="1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of coding expertise required to 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 Flask server and dashboard landscape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 Flask server to present data sent via JSON packets from LEGO Mindstorms EV3 and SPIKE Prime devices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 data on Pixy camera feeds </a:t>
            </a:r>
          </a:p>
          <a:p>
            <a:pPr lvl="2"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Send data back to devices to perform routine synchronously with team members.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provides advice, not solutions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Prompts must be carefully phrased to ensure advice is relevant</a:t>
            </a:r>
          </a:p>
          <a:p>
            <a:pPr hangingPunct="0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Advice must be challenged based on previous responses.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D5573DEF-2D5E-6763-4140-27C122D0D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86075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5D8B2-A940-E4CA-7875-2C5AC6890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0567C-D753-2BB2-0120-C3512D85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Reflection and Conclusion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4AAA9-9170-EFE5-1E8D-09AEA2697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06026" cy="4270375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 LEGO EV3 and SPIKE Prime systems can be engineered into a coordinated, performance‑ready architecture</a:t>
            </a:r>
          </a:p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Integration of Wi‑Fi, BLE, JSON communication, and Flask dashboards required adaptation to hardware and communication constraints</a:t>
            </a:r>
          </a:p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challenge enhanced the design and deepened understanding of mixed‑technology orchestration</a:t>
            </a:r>
          </a:p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Collaboration among mentors, teammates, and supporters produced a system that was both technically robust and artistically engaging</a:t>
            </a:r>
          </a:p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project illustrates what can be achieved through curiosity, discipline, and teamwork</a:t>
            </a:r>
          </a:p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architecture supported a successful RoboCup Junior performance and provides a foundation for future teams</a:t>
            </a:r>
          </a:p>
          <a:p>
            <a:pPr hangingPunc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Lessons in communication design and system coordination will inform and inspire future engineering efforts.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921EC0DA-6780-8920-7507-4246B2355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00216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05739-1697-DD3A-21CA-8DFB26977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051BD-9309-2040-9582-391E255C5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Questions</a:t>
            </a:r>
            <a:endParaRPr lang="en-AU" dirty="0">
              <a:latin typeface="Jurassic Park" panose="020B06030503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FF7D16-04F6-FFBF-D09A-18FF2D33637A}"/>
              </a:ext>
            </a:extLst>
          </p:cNvPr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3" b="12074"/>
          <a:stretch>
            <a:fillRect/>
          </a:stretch>
        </p:blipFill>
        <p:spPr bwMode="auto">
          <a:xfrm>
            <a:off x="3209924" y="561976"/>
            <a:ext cx="5762625" cy="57340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C058109-2ED7-1CF4-E6C9-2A61440E6DF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576636" y="540113"/>
            <a:ext cx="5029200" cy="573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8A0AAA17-414C-B5A6-435F-1408B980E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39092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BBA37-3CB9-EA75-C35A-4D5AA102C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EE5E3-0337-A775-F774-0624039F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References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4E0E-442C-3972-1EE1-67B749CA0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15551" cy="4270375"/>
          </a:xfrm>
        </p:spPr>
        <p:txBody>
          <a:bodyPr>
            <a:no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Universal Parks &amp; Resorts Vacations - Copyright &amp; Trademark,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https://vacations.universalstudioshollywood.com/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copyright-trademark,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Welcome to Flask — Flask Documentation (3.1.x),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https://flask.palletsprojects.com/en/stable/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ev3dev Home,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https://www.ev3dev.org/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Pybricks Code,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https://code.pybricks.com/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Werkzeug — Werkzeug Documentation (3.1.x),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https://werkzeug.palletsprojects.com/en/stable/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Template Designer Documentation — Jinja Documentation (3.1.x),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https://jinja.palletsprojects.com/en/stable/templates/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facebook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/nllb-200-distilled-600M / Hugging Face,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https://huggingface.co/facebook/nllb-200-distilled-600M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directory structure.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https://lcs.ipto.com.au/Students/dinonuggies/images/documentation/flask_server.txt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code,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/>
              </a:rPr>
              <a:t>https://lcs.ipto.com.au/Students/dinonuggies/images/documentation/flask_server.zip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communication architecture,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https://lcs.ipto.com.au/Students/dinonuggies/images/features/flask2.jpg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presentation architecture,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/>
              </a:rPr>
              <a:t>https://lcs.ipto.com.au/Students/dinonuggies/images/features/flask4.jpg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 One Page - Dino Nuggies Team,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3"/>
              </a:rPr>
              <a:t>https://lcs.ipto.com.au/Students/dinonuggies/pages/feature1.html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 Three Page - Dino Nuggies Team,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https://lcs.ipto.com.au/Students/dinonuggies/pages/feature3.html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 Two Page - Dino Nuggies Team,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5"/>
              </a:rPr>
              <a:t>https://lcs.ipto.com.au/Students/dinonuggies/pages/feature2.html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dashboard – Device status page,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6"/>
              </a:rPr>
              <a:t>https://lcs.ipto.com.au/Students/dinonuggies/images/features/flask5.jpg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dashboard – Subtitles and captions page,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https://lcs.ipto.com.au/Students/dinonuggies/images/features/flask7.jpg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dashboard – Pixy camera feeds page,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8"/>
              </a:rPr>
              <a:t>https://lcs.ipto.com.au/Students/dinonuggies/images/features/flask8.jpg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dashboard – Security camera feed page,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9"/>
              </a:rPr>
              <a:t>https://lcs.ipto.com.au/Students/dinonuggies/images/features/flask6.jpg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2026/05/28</a:t>
            </a:r>
            <a:endParaRPr kumimoji="0" lang="en-AU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>
                <a:tab pos="215900" algn="l"/>
              </a:tabLst>
            </a:pP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ffplay Documentation, 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0"/>
              </a:rPr>
              <a:t>https://ffmpeg.org/ffplay.html</a:t>
            </a:r>
            <a:r>
              <a:rPr lang="en-AU" alt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last accessed 2026/06/04</a:t>
            </a:r>
            <a:endParaRPr lang="en-AU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7537293-40C3-86D0-3CAD-B00A53756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2">
            <a:hlinkClick r:id="rId21" action="ppaction://hlinksldjump"/>
            <a:extLst>
              <a:ext uri="{FF2B5EF4-FFF2-40B4-BE49-F238E27FC236}">
                <a16:creationId xmlns:a16="http://schemas.microsoft.com/office/drawing/2014/main" id="{EEA0FF95-C6B1-4804-1B57-9B0AC0493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260806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80A58-414E-48A6-60B0-3F70D59B5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C4443-6833-C072-A97C-8F9609C2C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Introduction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188BE-F1AC-48A7-14E8-0FBCD4B47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06026" cy="4270375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Performance by Team Dino Nuggies based on Jurassic Park© movie franchise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Implementation of Python Flask framework in a mixed LEGO Mindstorms EV3 and SPIKE Prime architecture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Hardware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Laptop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Wi-Fi hotspot or Wi-Fi mobile router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Six LEGO Mindstorms EV3 robots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Six LEGO SPIKE Prime robot and props.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Software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EV3DEV Python or Pybricks </a:t>
            </a:r>
            <a:r>
              <a:rPr lang="en-AU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MicroPython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LEGO Mindstorms EV3s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EV3DEV Stretch (Debian Linux-based operating system)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Pybricks on LEGO SPIKE Primes running Pybricks firmware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Python 3.12 and JavaScript Object Notation (JSON) on laptop.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067A93BE-20EA-9B42-68E1-2F1EC9160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224496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67AFB-A7A1-2CF8-5112-72FBCBDD2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E0C9D-B027-8D22-CFA1-175E91F75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Introduction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4000" dirty="0">
                <a:latin typeface="Jurassic Park" panose="020B06030503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dirty="0">
                <a:latin typeface="Jurassic Park" panose="020B0603050302020204" pitchFamily="34" charset="0"/>
              </a:rPr>
              <a:t>ontinued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7CC98-84F2-50F6-1B6C-E9D0BD423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06026" cy="4270375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exchange between devices, i.e., robot and props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Using JSON packets sent via Hypertext Transfer Protocol (HTTP) GET and POST methods.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Hardware constraints 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full two-way communication between LEGO Mindstorms EV3s and LEGO SPIKE Primes </a:t>
            </a:r>
          </a:p>
          <a:p>
            <a:pPr lvl="1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Alleviated by changes in JSON orchestration which drives communication and presentation.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9E3988B4-7FD5-8941-C7FD-F58E4793C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52072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9EE51-E006-9397-C1A6-094183C2E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89E65-C315-ADA8-BF30-12C93B1A8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Process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2AE72-C42B-25A8-2B4B-F9F00209C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06026" cy="4270375"/>
          </a:xfrm>
        </p:spPr>
        <p:txBody>
          <a:bodyPr>
            <a:normAutofit fontScale="85000" lnSpcReduction="20000"/>
          </a:bodyPr>
          <a:lstStyle/>
          <a:p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Flask server 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up using Flask Python Web application framework and corresponding ‘flask’ library</a:t>
            </a:r>
          </a:p>
          <a:p>
            <a:pPr lvl="1"/>
            <a:r>
              <a:rPr lang="en-AU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Running from local machine, i.e., laptop, serving as Wi-Fi hotspot or connected to Wi-Fi router, to set up local network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AU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requirement for Internet access even for translation from English to Korean.</a:t>
            </a:r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 Python program </a:t>
            </a:r>
          </a:p>
          <a:p>
            <a:pPr lvl="1"/>
            <a:r>
              <a:rPr lang="en-AU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 four 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MS-Edge windows in which four dashboards/pages are displayed </a:t>
            </a:r>
            <a:r>
              <a:rPr lang="en-AU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Importing all 'endpoints' (meaningful Universal Resource Locators [URLs] for both devices and users) which receive data from robots and props 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Sending data to robots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Registering them as 'blueprints’</a:t>
            </a:r>
          </a:p>
          <a:p>
            <a:pPr lvl="1"/>
            <a:r>
              <a:rPr lang="en-AU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Importing tools run in their own asynchronous processes.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7EB5F41E-93D7-F171-C4D1-CCF647A97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278983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D6959-2CED-FBD9-6680-45210BD9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74355-6C7D-32EE-091A-002C4779F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Process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4000" dirty="0">
                <a:latin typeface="Jurassic Park" panose="020B06030503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dirty="0">
                <a:latin typeface="Jurassic Park" panose="020B0603050302020204" pitchFamily="34" charset="0"/>
              </a:rPr>
              <a:t>ontinued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F304E-1519-1063-A9EF-241E5B4C3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106026" cy="4270375"/>
          </a:xfrm>
        </p:spPr>
        <p:txBody>
          <a:bodyPr>
            <a:normAutofit/>
          </a:bodyPr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LEGO SPIKE Prime robots and props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Sending data to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Receiving data from each other as well, but not through Flask server.</a:t>
            </a: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choice due to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Complexity of implementing full-blown Bluetooth communication architecture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Shortcomings of Bluetooth implementation in EV3DEV Stretch operating system installed on LEGO Mindstorms EV3 robots.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5B9F6D2B-07F3-DE9A-72B4-1A047357C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23564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1C004-ABD3-527B-C8B5-69DB24518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75358-AA35-DD09-AF84-E9DF629C1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Communication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92DC9-8625-36DB-FE09-278A44447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 fontScale="92500" lnSpcReduction="10000"/>
          </a:bodyPr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Hypertext Transfer Protocol (HTTP)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Allowing communication with LEGO Mindstorms EV3s over Wi-Fi local area network (WLAN) in both directions i.e., </a:t>
            </a:r>
          </a:p>
          <a:p>
            <a:pPr lvl="2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GET (receive data from the Flask server) </a:t>
            </a:r>
          </a:p>
          <a:p>
            <a:pPr lvl="2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 (send data to the Flask server). </a:t>
            </a: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Bluetooth Low Energy (BLE) 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Allowing communication via a BLE bridge with LEGO SPIKE Primes in one direction only, i.e., POST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 communication between LEGO SPIKE Primes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Occurring in both directions, i.e., </a:t>
            </a:r>
          </a:p>
          <a:p>
            <a:pPr lvl="2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Broadcast on one channel (send data) </a:t>
            </a:r>
          </a:p>
          <a:p>
            <a:pPr lvl="2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 on complementary channels (receive data).</a:t>
            </a: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A6A0F366-C06E-570C-C3AC-1FA08B05F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60531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E6FC5-CF4E-10C7-5312-020268404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EB253-F2DC-A0C6-CFB1-9E5B5A99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Communication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en-US" sz="4000" dirty="0">
                <a:latin typeface="Jurassic Park" panose="020B06030503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dirty="0">
                <a:latin typeface="Jurassic Park" panose="020B0603050302020204" pitchFamily="34" charset="0"/>
              </a:rPr>
              <a:t>ontinued</a:t>
            </a:r>
            <a:endParaRPr lang="en-AU" dirty="0">
              <a:latin typeface="Jurassic Park" panose="020B06030503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860D6-96CA-9F2C-611B-CDD77A669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224" y="2025650"/>
            <a:ext cx="10096501" cy="4270375"/>
          </a:xfrm>
        </p:spPr>
        <p:txBody>
          <a:bodyPr>
            <a:normAutofit/>
          </a:bodyPr>
          <a:lstStyle/>
          <a:p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Due to limitations in length of message strings, i.e., 21 usable characters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Device map set up, e.g., JKG is 'Jurassic Kingdom Gate’</a:t>
            </a:r>
          </a:p>
          <a:p>
            <a:pPr lvl="1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 then mapped back to full name via 'global state' Python file.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08462D7B-E5C7-0A66-C9E0-6E754518D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7109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4E41E-CA49-8A76-0D82-1D58F4724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Flowchart: Process 204">
            <a:extLst>
              <a:ext uri="{FF2B5EF4-FFF2-40B4-BE49-F238E27FC236}">
                <a16:creationId xmlns:a16="http://schemas.microsoft.com/office/drawing/2014/main" id="{2F983A85-0F21-28B4-812F-503883266915}"/>
              </a:ext>
            </a:extLst>
          </p:cNvPr>
          <p:cNvSpPr/>
          <p:nvPr/>
        </p:nvSpPr>
        <p:spPr>
          <a:xfrm>
            <a:off x="8081692" y="5868152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91" name="Flowchart: Process 90">
            <a:extLst>
              <a:ext uri="{FF2B5EF4-FFF2-40B4-BE49-F238E27FC236}">
                <a16:creationId xmlns:a16="http://schemas.microsoft.com/office/drawing/2014/main" id="{7C1AE5C2-219F-9E36-9E14-AA43F7BDDB3C}"/>
              </a:ext>
            </a:extLst>
          </p:cNvPr>
          <p:cNvSpPr/>
          <p:nvPr/>
        </p:nvSpPr>
        <p:spPr>
          <a:xfrm>
            <a:off x="2437215" y="1623240"/>
            <a:ext cx="1435786" cy="747556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AA2045C7-1D85-6399-CF7C-9C5F476D8566}"/>
              </a:ext>
            </a:extLst>
          </p:cNvPr>
          <p:cNvSpPr txBox="1"/>
          <p:nvPr/>
        </p:nvSpPr>
        <p:spPr>
          <a:xfrm>
            <a:off x="2432570" y="1790554"/>
            <a:ext cx="1440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Spike Prime 1</a:t>
            </a:r>
          </a:p>
          <a:p>
            <a:pPr algn="ctr"/>
            <a:r>
              <a:rPr lang="en-US" sz="800" dirty="0"/>
              <a:t>BLE broadcast channel 1</a:t>
            </a:r>
          </a:p>
          <a:p>
            <a:pPr algn="ctr"/>
            <a:r>
              <a:rPr lang="en-US" sz="800" dirty="0"/>
              <a:t>BLE observe channels 2-6</a:t>
            </a:r>
            <a:endParaRPr lang="en-AU" sz="8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7A953A4-373C-8AEC-1DBC-3479835B84C4}"/>
              </a:ext>
            </a:extLst>
          </p:cNvPr>
          <p:cNvSpPr txBox="1"/>
          <p:nvPr/>
        </p:nvSpPr>
        <p:spPr>
          <a:xfrm>
            <a:off x="3152785" y="1252590"/>
            <a:ext cx="635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Broadcast</a:t>
            </a:r>
            <a:endParaRPr lang="en-AU" sz="800" dirty="0"/>
          </a:p>
        </p:txBody>
      </p: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39ACC190-E723-84AE-FC70-7DA8ABDDA8E8}"/>
              </a:ext>
            </a:extLst>
          </p:cNvPr>
          <p:cNvCxnSpPr>
            <a:cxnSpLocks/>
            <a:stCxn id="28" idx="1"/>
            <a:endCxn id="101" idx="3"/>
          </p:cNvCxnSpPr>
          <p:nvPr/>
        </p:nvCxnSpPr>
        <p:spPr>
          <a:xfrm flipH="1">
            <a:off x="3873001" y="2000051"/>
            <a:ext cx="3599091" cy="21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>
            <a:extLst>
              <a:ext uri="{FF2B5EF4-FFF2-40B4-BE49-F238E27FC236}">
                <a16:creationId xmlns:a16="http://schemas.microsoft.com/office/drawing/2014/main" id="{BC134EB7-755F-0705-D4DD-2CF32B6B007A}"/>
              </a:ext>
            </a:extLst>
          </p:cNvPr>
          <p:cNvSpPr txBox="1"/>
          <p:nvPr/>
        </p:nvSpPr>
        <p:spPr>
          <a:xfrm>
            <a:off x="5170515" y="1496399"/>
            <a:ext cx="1164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Bluetooth Low Energy </a:t>
            </a:r>
          </a:p>
          <a:p>
            <a:pPr algn="ctr"/>
            <a:r>
              <a:rPr lang="en-US" sz="800" dirty="0"/>
              <a:t>(BLE)</a:t>
            </a:r>
            <a:endParaRPr lang="en-AU" sz="800" dirty="0"/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BA8F2DDE-B470-D36E-DE0B-9C66E9881788}"/>
              </a:ext>
            </a:extLst>
          </p:cNvPr>
          <p:cNvCxnSpPr>
            <a:cxnSpLocks/>
            <a:stCxn id="75" idx="2"/>
            <a:endCxn id="77" idx="0"/>
          </p:cNvCxnSpPr>
          <p:nvPr/>
        </p:nvCxnSpPr>
        <p:spPr>
          <a:xfrm>
            <a:off x="5706121" y="4523190"/>
            <a:ext cx="10925" cy="6970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B8F528C8-7240-B95A-3CAB-4DE46D86CBD1}"/>
              </a:ext>
            </a:extLst>
          </p:cNvPr>
          <p:cNvCxnSpPr>
            <a:cxnSpLocks/>
            <a:stCxn id="55" idx="2"/>
            <a:endCxn id="75" idx="0"/>
          </p:cNvCxnSpPr>
          <p:nvPr/>
        </p:nvCxnSpPr>
        <p:spPr>
          <a:xfrm>
            <a:off x="5699082" y="3104430"/>
            <a:ext cx="7039" cy="6960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11CCCE2E-3987-B5E6-C788-86F73DD5BFAF}"/>
              </a:ext>
            </a:extLst>
          </p:cNvPr>
          <p:cNvCxnSpPr>
            <a:cxnSpLocks/>
            <a:stCxn id="91" idx="0"/>
            <a:endCxn id="106" idx="0"/>
          </p:cNvCxnSpPr>
          <p:nvPr/>
        </p:nvCxnSpPr>
        <p:spPr>
          <a:xfrm rot="16200000" flipH="1">
            <a:off x="5685832" y="-907484"/>
            <a:ext cx="6350" cy="5067799"/>
          </a:xfrm>
          <a:prstGeom prst="bentConnector3">
            <a:avLst>
              <a:gd name="adj1" fmla="val -5400031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B4B410B-3A5A-BAE2-DF10-1DC97F0A557D}"/>
              </a:ext>
            </a:extLst>
          </p:cNvPr>
          <p:cNvSpPr txBox="1"/>
          <p:nvPr/>
        </p:nvSpPr>
        <p:spPr>
          <a:xfrm>
            <a:off x="6862859" y="2018914"/>
            <a:ext cx="6529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Broadcast</a:t>
            </a:r>
            <a:endParaRPr lang="en-AU" sz="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B9EE8E8-B99E-6041-2D8C-BE5471BFF071}"/>
              </a:ext>
            </a:extLst>
          </p:cNvPr>
          <p:cNvSpPr txBox="1"/>
          <p:nvPr/>
        </p:nvSpPr>
        <p:spPr>
          <a:xfrm>
            <a:off x="7629503" y="1252072"/>
            <a:ext cx="5810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Observe</a:t>
            </a:r>
            <a:endParaRPr lang="en-AU" sz="8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BCFBCF3-CB60-9933-80CC-5FE3CE51310B}"/>
              </a:ext>
            </a:extLst>
          </p:cNvPr>
          <p:cNvSpPr txBox="1"/>
          <p:nvPr/>
        </p:nvSpPr>
        <p:spPr>
          <a:xfrm>
            <a:off x="3862605" y="2015439"/>
            <a:ext cx="62554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Observe</a:t>
            </a:r>
            <a:endParaRPr lang="en-AU" sz="800" dirty="0"/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5CA6386A-BDDC-3D45-6E9B-33D1B75DFA89}"/>
              </a:ext>
            </a:extLst>
          </p:cNvPr>
          <p:cNvCxnSpPr>
            <a:cxnSpLocks/>
            <a:stCxn id="91" idx="2"/>
            <a:endCxn id="55" idx="1"/>
          </p:cNvCxnSpPr>
          <p:nvPr/>
        </p:nvCxnSpPr>
        <p:spPr>
          <a:xfrm rot="16200000" flipH="1">
            <a:off x="3882008" y="1643895"/>
            <a:ext cx="372281" cy="1826081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5" name="Flowchart: Process 54">
            <a:extLst>
              <a:ext uri="{FF2B5EF4-FFF2-40B4-BE49-F238E27FC236}">
                <a16:creationId xmlns:a16="http://schemas.microsoft.com/office/drawing/2014/main" id="{43B18160-F912-4CC1-1134-001B5C84B8D1}"/>
              </a:ext>
            </a:extLst>
          </p:cNvPr>
          <p:cNvSpPr/>
          <p:nvPr/>
        </p:nvSpPr>
        <p:spPr>
          <a:xfrm>
            <a:off x="4981189" y="2381724"/>
            <a:ext cx="1435786" cy="722706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A526E5-D391-9FC3-7517-E96F9448DB13}"/>
              </a:ext>
            </a:extLst>
          </p:cNvPr>
          <p:cNvSpPr txBox="1"/>
          <p:nvPr/>
        </p:nvSpPr>
        <p:spPr>
          <a:xfrm>
            <a:off x="3146970" y="2526002"/>
            <a:ext cx="6595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Broadcast</a:t>
            </a:r>
            <a:endParaRPr lang="en-AU" sz="8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C9E0847-3805-048C-E49A-8071BB47AB96}"/>
              </a:ext>
            </a:extLst>
          </p:cNvPr>
          <p:cNvSpPr txBox="1"/>
          <p:nvPr/>
        </p:nvSpPr>
        <p:spPr>
          <a:xfrm>
            <a:off x="7124286" y="2523451"/>
            <a:ext cx="6714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Broadcast</a:t>
            </a:r>
            <a:endParaRPr lang="en-AU" sz="8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06C9AD4-5BA6-906C-2735-D5A09965CC59}"/>
              </a:ext>
            </a:extLst>
          </p:cNvPr>
          <p:cNvSpPr txBox="1"/>
          <p:nvPr/>
        </p:nvSpPr>
        <p:spPr>
          <a:xfrm>
            <a:off x="5014880" y="2425989"/>
            <a:ext cx="1393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BLE bridge – </a:t>
            </a:r>
          </a:p>
          <a:p>
            <a:pPr algn="ctr"/>
            <a:r>
              <a:rPr lang="en-US" sz="800" dirty="0"/>
              <a:t>BLE message to </a:t>
            </a:r>
          </a:p>
          <a:p>
            <a:pPr algn="ctr"/>
            <a:r>
              <a:rPr lang="en-US" sz="800" dirty="0"/>
              <a:t>HTTP JSON payload conversion &amp; device name mapping</a:t>
            </a:r>
            <a:endParaRPr lang="en-AU" sz="8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4BE55C9-A12D-7B19-2879-628890EBB274}"/>
              </a:ext>
            </a:extLst>
          </p:cNvPr>
          <p:cNvSpPr txBox="1"/>
          <p:nvPr/>
        </p:nvSpPr>
        <p:spPr>
          <a:xfrm>
            <a:off x="5646436" y="3160654"/>
            <a:ext cx="8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 POST JSON payload</a:t>
            </a:r>
            <a:endParaRPr lang="en-AU" sz="800" dirty="0"/>
          </a:p>
        </p:txBody>
      </p:sp>
      <p:sp>
        <p:nvSpPr>
          <p:cNvPr id="75" name="Flowchart: Process 74">
            <a:extLst>
              <a:ext uri="{FF2B5EF4-FFF2-40B4-BE49-F238E27FC236}">
                <a16:creationId xmlns:a16="http://schemas.microsoft.com/office/drawing/2014/main" id="{F3907CDF-C1D6-6D04-C28F-98C0F25EA9A6}"/>
              </a:ext>
            </a:extLst>
          </p:cNvPr>
          <p:cNvSpPr/>
          <p:nvPr/>
        </p:nvSpPr>
        <p:spPr>
          <a:xfrm>
            <a:off x="4988228" y="3800484"/>
            <a:ext cx="1435786" cy="722706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FF502D6-529F-3693-C20F-0A6D9D99F655}"/>
              </a:ext>
            </a:extLst>
          </p:cNvPr>
          <p:cNvSpPr txBox="1"/>
          <p:nvPr/>
        </p:nvSpPr>
        <p:spPr>
          <a:xfrm>
            <a:off x="4985906" y="4069967"/>
            <a:ext cx="1440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Flask server</a:t>
            </a:r>
            <a:endParaRPr lang="en-AU" sz="800" dirty="0"/>
          </a:p>
        </p:txBody>
      </p:sp>
      <p:sp>
        <p:nvSpPr>
          <p:cNvPr id="77" name="Flowchart: Display 76">
            <a:extLst>
              <a:ext uri="{FF2B5EF4-FFF2-40B4-BE49-F238E27FC236}">
                <a16:creationId xmlns:a16="http://schemas.microsoft.com/office/drawing/2014/main" id="{A1CB962E-3A2E-C744-A1AD-C9F454335E00}"/>
              </a:ext>
            </a:extLst>
          </p:cNvPr>
          <p:cNvSpPr/>
          <p:nvPr/>
        </p:nvSpPr>
        <p:spPr>
          <a:xfrm>
            <a:off x="4781602" y="5220250"/>
            <a:ext cx="1870888" cy="1106718"/>
          </a:xfrm>
          <a:prstGeom prst="flowChartDisplay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35D0D3A-13C6-8A22-61F9-82BC500F0F9B}"/>
              </a:ext>
            </a:extLst>
          </p:cNvPr>
          <p:cNvSpPr txBox="1"/>
          <p:nvPr/>
        </p:nvSpPr>
        <p:spPr>
          <a:xfrm>
            <a:off x="5348471" y="5627520"/>
            <a:ext cx="7689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Dashboards</a:t>
            </a:r>
            <a:endParaRPr lang="en-AU" sz="8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660F787-682E-BA74-6B93-BE88390A7938}"/>
              </a:ext>
            </a:extLst>
          </p:cNvPr>
          <p:cNvSpPr txBox="1"/>
          <p:nvPr/>
        </p:nvSpPr>
        <p:spPr>
          <a:xfrm>
            <a:off x="2403316" y="4919998"/>
            <a:ext cx="803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 GET JSON payload</a:t>
            </a:r>
            <a:endParaRPr lang="en-AU" sz="800" dirty="0"/>
          </a:p>
        </p:txBody>
      </p:sp>
      <p:sp>
        <p:nvSpPr>
          <p:cNvPr id="149" name="Flowchart: Process 148">
            <a:extLst>
              <a:ext uri="{FF2B5EF4-FFF2-40B4-BE49-F238E27FC236}">
                <a16:creationId xmlns:a16="http://schemas.microsoft.com/office/drawing/2014/main" id="{41F07D9D-E07E-0807-4207-A217A07016A2}"/>
              </a:ext>
            </a:extLst>
          </p:cNvPr>
          <p:cNvSpPr/>
          <p:nvPr/>
        </p:nvSpPr>
        <p:spPr>
          <a:xfrm>
            <a:off x="2447423" y="5263797"/>
            <a:ext cx="1435786" cy="724823"/>
          </a:xfrm>
          <a:prstGeom prst="flowChartProcess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1C93C8E-9F2E-85BD-E185-EFE74C394274}"/>
              </a:ext>
            </a:extLst>
          </p:cNvPr>
          <p:cNvSpPr txBox="1"/>
          <p:nvPr/>
        </p:nvSpPr>
        <p:spPr>
          <a:xfrm>
            <a:off x="2442778" y="5493195"/>
            <a:ext cx="1440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EV3 1</a:t>
            </a:r>
            <a:endParaRPr lang="en-AU" sz="800" dirty="0"/>
          </a:p>
        </p:txBody>
      </p:sp>
      <p:cxnSp>
        <p:nvCxnSpPr>
          <p:cNvPr id="156" name="Connector: Elbow 155">
            <a:extLst>
              <a:ext uri="{FF2B5EF4-FFF2-40B4-BE49-F238E27FC236}">
                <a16:creationId xmlns:a16="http://schemas.microsoft.com/office/drawing/2014/main" id="{D66BD3D9-A663-29BA-977B-720595219FC0}"/>
              </a:ext>
            </a:extLst>
          </p:cNvPr>
          <p:cNvCxnSpPr>
            <a:cxnSpLocks/>
            <a:stCxn id="76" idx="1"/>
            <a:endCxn id="149" idx="0"/>
          </p:cNvCxnSpPr>
          <p:nvPr/>
        </p:nvCxnSpPr>
        <p:spPr>
          <a:xfrm rot="10800000" flipV="1">
            <a:off x="3165316" y="4177689"/>
            <a:ext cx="1820590" cy="108610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0" name="TextBox 159">
            <a:extLst>
              <a:ext uri="{FF2B5EF4-FFF2-40B4-BE49-F238E27FC236}">
                <a16:creationId xmlns:a16="http://schemas.microsoft.com/office/drawing/2014/main" id="{3E8C5F0A-03C0-DD48-D701-4261AA4E02B1}"/>
              </a:ext>
            </a:extLst>
          </p:cNvPr>
          <p:cNvSpPr txBox="1"/>
          <p:nvPr/>
        </p:nvSpPr>
        <p:spPr>
          <a:xfrm>
            <a:off x="8170417" y="4945862"/>
            <a:ext cx="7917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 GET JSON payload</a:t>
            </a:r>
            <a:endParaRPr lang="en-AU" sz="800" dirty="0"/>
          </a:p>
        </p:txBody>
      </p:sp>
      <p:cxnSp>
        <p:nvCxnSpPr>
          <p:cNvPr id="161" name="Connector: Elbow 160">
            <a:extLst>
              <a:ext uri="{FF2B5EF4-FFF2-40B4-BE49-F238E27FC236}">
                <a16:creationId xmlns:a16="http://schemas.microsoft.com/office/drawing/2014/main" id="{EF891138-F61B-5466-5F8A-218FDEFBA5A7}"/>
              </a:ext>
            </a:extLst>
          </p:cNvPr>
          <p:cNvCxnSpPr>
            <a:cxnSpLocks/>
            <a:stCxn id="75" idx="3"/>
            <a:endCxn id="153" idx="0"/>
          </p:cNvCxnSpPr>
          <p:nvPr/>
        </p:nvCxnSpPr>
        <p:spPr>
          <a:xfrm>
            <a:off x="6424014" y="4161837"/>
            <a:ext cx="1765971" cy="109671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00530D8B-255B-EF40-515C-22B42251F2E7}"/>
              </a:ext>
            </a:extLst>
          </p:cNvPr>
          <p:cNvSpPr txBox="1"/>
          <p:nvPr/>
        </p:nvSpPr>
        <p:spPr>
          <a:xfrm>
            <a:off x="5105220" y="4653474"/>
            <a:ext cx="713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HTML, </a:t>
            </a:r>
          </a:p>
          <a:p>
            <a:r>
              <a:rPr lang="en-US" sz="800" dirty="0"/>
              <a:t>JavaScript, </a:t>
            </a:r>
          </a:p>
          <a:p>
            <a:r>
              <a:rPr lang="en-US" sz="800" dirty="0"/>
              <a:t>CSS</a:t>
            </a:r>
            <a:endParaRPr lang="en-AU" sz="800" dirty="0"/>
          </a:p>
        </p:txBody>
      </p:sp>
      <p:sp>
        <p:nvSpPr>
          <p:cNvPr id="204" name="Flowchart: Process 203">
            <a:extLst>
              <a:ext uri="{FF2B5EF4-FFF2-40B4-BE49-F238E27FC236}">
                <a16:creationId xmlns:a16="http://schemas.microsoft.com/office/drawing/2014/main" id="{0028C6BA-3BCA-EA6D-9B64-76FF067FDD98}"/>
              </a:ext>
            </a:extLst>
          </p:cNvPr>
          <p:cNvSpPr/>
          <p:nvPr/>
        </p:nvSpPr>
        <p:spPr>
          <a:xfrm>
            <a:off x="7929292" y="5715752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203" name="Flowchart: Process 202">
            <a:extLst>
              <a:ext uri="{FF2B5EF4-FFF2-40B4-BE49-F238E27FC236}">
                <a16:creationId xmlns:a16="http://schemas.microsoft.com/office/drawing/2014/main" id="{3140E10A-3ECD-0200-FC0D-BE113A272E29}"/>
              </a:ext>
            </a:extLst>
          </p:cNvPr>
          <p:cNvSpPr/>
          <p:nvPr/>
        </p:nvSpPr>
        <p:spPr>
          <a:xfrm>
            <a:off x="7776892" y="5563352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202" name="Flowchart: Process 201">
            <a:extLst>
              <a:ext uri="{FF2B5EF4-FFF2-40B4-BE49-F238E27FC236}">
                <a16:creationId xmlns:a16="http://schemas.microsoft.com/office/drawing/2014/main" id="{FC93640F-9872-5819-5858-6136855AB2FC}"/>
              </a:ext>
            </a:extLst>
          </p:cNvPr>
          <p:cNvSpPr/>
          <p:nvPr/>
        </p:nvSpPr>
        <p:spPr>
          <a:xfrm>
            <a:off x="7624492" y="5410952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153" name="Flowchart: Process 152">
            <a:extLst>
              <a:ext uri="{FF2B5EF4-FFF2-40B4-BE49-F238E27FC236}">
                <a16:creationId xmlns:a16="http://schemas.microsoft.com/office/drawing/2014/main" id="{A293C3C8-37D5-8B1F-422C-A3B918C8EBED}"/>
              </a:ext>
            </a:extLst>
          </p:cNvPr>
          <p:cNvSpPr/>
          <p:nvPr/>
        </p:nvSpPr>
        <p:spPr>
          <a:xfrm>
            <a:off x="7472092" y="5258552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7972F191-033F-5C7E-1339-9AC0F69BA1D4}"/>
              </a:ext>
            </a:extLst>
          </p:cNvPr>
          <p:cNvSpPr txBox="1"/>
          <p:nvPr/>
        </p:nvSpPr>
        <p:spPr>
          <a:xfrm>
            <a:off x="7458036" y="5539049"/>
            <a:ext cx="1440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EV3 2</a:t>
            </a:r>
            <a:endParaRPr lang="en-AU" sz="800" dirty="0"/>
          </a:p>
        </p:txBody>
      </p:sp>
      <p:sp>
        <p:nvSpPr>
          <p:cNvPr id="155" name="Speech Bubble: Oval 154">
            <a:extLst>
              <a:ext uri="{FF2B5EF4-FFF2-40B4-BE49-F238E27FC236}">
                <a16:creationId xmlns:a16="http://schemas.microsoft.com/office/drawing/2014/main" id="{F4916DCF-F392-1199-C5BF-DE898AE02DEA}"/>
              </a:ext>
            </a:extLst>
          </p:cNvPr>
          <p:cNvSpPr/>
          <p:nvPr/>
        </p:nvSpPr>
        <p:spPr>
          <a:xfrm>
            <a:off x="9104385" y="5359169"/>
            <a:ext cx="843758" cy="369697"/>
          </a:xfrm>
          <a:prstGeom prst="wedgeEllipseCallout">
            <a:avLst>
              <a:gd name="adj1" fmla="val -38144"/>
              <a:gd name="adj2" fmla="val 87194"/>
            </a:avLst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tx1"/>
                </a:solidFill>
              </a:rPr>
              <a:t>6 EV3 devices</a:t>
            </a:r>
          </a:p>
        </p:txBody>
      </p:sp>
      <p:sp>
        <p:nvSpPr>
          <p:cNvPr id="215" name="Flowchart: Process 214">
            <a:extLst>
              <a:ext uri="{FF2B5EF4-FFF2-40B4-BE49-F238E27FC236}">
                <a16:creationId xmlns:a16="http://schemas.microsoft.com/office/drawing/2014/main" id="{3FB348A2-E772-E507-E93B-DCB5A29DB56A}"/>
              </a:ext>
            </a:extLst>
          </p:cNvPr>
          <p:cNvSpPr/>
          <p:nvPr/>
        </p:nvSpPr>
        <p:spPr>
          <a:xfrm>
            <a:off x="8118274" y="2213804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216" name="Flowchart: Process 215">
            <a:extLst>
              <a:ext uri="{FF2B5EF4-FFF2-40B4-BE49-F238E27FC236}">
                <a16:creationId xmlns:a16="http://schemas.microsoft.com/office/drawing/2014/main" id="{688660B8-0642-50A7-1A2B-202E9B12693E}"/>
              </a:ext>
            </a:extLst>
          </p:cNvPr>
          <p:cNvSpPr/>
          <p:nvPr/>
        </p:nvSpPr>
        <p:spPr>
          <a:xfrm>
            <a:off x="7965874" y="2061404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217" name="Flowchart: Process 216">
            <a:extLst>
              <a:ext uri="{FF2B5EF4-FFF2-40B4-BE49-F238E27FC236}">
                <a16:creationId xmlns:a16="http://schemas.microsoft.com/office/drawing/2014/main" id="{415D8337-3E35-A700-C866-9BB2AD0A0AE8}"/>
              </a:ext>
            </a:extLst>
          </p:cNvPr>
          <p:cNvSpPr/>
          <p:nvPr/>
        </p:nvSpPr>
        <p:spPr>
          <a:xfrm>
            <a:off x="7813474" y="1909004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218" name="Flowchart: Process 217">
            <a:extLst>
              <a:ext uri="{FF2B5EF4-FFF2-40B4-BE49-F238E27FC236}">
                <a16:creationId xmlns:a16="http://schemas.microsoft.com/office/drawing/2014/main" id="{4A7A0415-222E-4067-AA88-621D2C85925E}"/>
              </a:ext>
            </a:extLst>
          </p:cNvPr>
          <p:cNvSpPr/>
          <p:nvPr/>
        </p:nvSpPr>
        <p:spPr>
          <a:xfrm>
            <a:off x="7661074" y="1756604"/>
            <a:ext cx="1435786" cy="747556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A9EECD96-89BB-2802-CFBC-BA69A7F63F3D}"/>
              </a:ext>
            </a:extLst>
          </p:cNvPr>
          <p:cNvCxnSpPr>
            <a:cxnSpLocks/>
            <a:stCxn id="106" idx="2"/>
            <a:endCxn id="55" idx="3"/>
          </p:cNvCxnSpPr>
          <p:nvPr/>
        </p:nvCxnSpPr>
        <p:spPr>
          <a:xfrm rot="5400000">
            <a:off x="7139265" y="1659434"/>
            <a:ext cx="361353" cy="1805932"/>
          </a:xfrm>
          <a:prstGeom prst="bentConnector2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6" name="Flowchart: Process 105">
            <a:extLst>
              <a:ext uri="{FF2B5EF4-FFF2-40B4-BE49-F238E27FC236}">
                <a16:creationId xmlns:a16="http://schemas.microsoft.com/office/drawing/2014/main" id="{C5762B16-F26A-8A14-F2E8-1E53DCC5FBFA}"/>
              </a:ext>
            </a:extLst>
          </p:cNvPr>
          <p:cNvSpPr/>
          <p:nvPr/>
        </p:nvSpPr>
        <p:spPr>
          <a:xfrm>
            <a:off x="7505014" y="1629590"/>
            <a:ext cx="1435786" cy="752134"/>
          </a:xfrm>
          <a:prstGeom prst="flowChart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8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8A9443-B338-358D-8335-F1887C0F2984}"/>
              </a:ext>
            </a:extLst>
          </p:cNvPr>
          <p:cNvSpPr txBox="1"/>
          <p:nvPr/>
        </p:nvSpPr>
        <p:spPr>
          <a:xfrm>
            <a:off x="7472092" y="1769218"/>
            <a:ext cx="1490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Spike Prime 2</a:t>
            </a:r>
          </a:p>
          <a:p>
            <a:pPr algn="ctr"/>
            <a:r>
              <a:rPr lang="en-US" sz="800" dirty="0"/>
              <a:t>BLE broadcast channel 2</a:t>
            </a:r>
          </a:p>
          <a:p>
            <a:pPr algn="ctr"/>
            <a:r>
              <a:rPr lang="en-US" sz="800" dirty="0"/>
              <a:t>BLE observe channels 1,3-6</a:t>
            </a:r>
            <a:endParaRPr lang="en-AU" sz="800" dirty="0"/>
          </a:p>
        </p:txBody>
      </p:sp>
      <p:sp>
        <p:nvSpPr>
          <p:cNvPr id="51" name="Speech Bubble: Oval 50">
            <a:extLst>
              <a:ext uri="{FF2B5EF4-FFF2-40B4-BE49-F238E27FC236}">
                <a16:creationId xmlns:a16="http://schemas.microsoft.com/office/drawing/2014/main" id="{8CCB9B0C-8107-9A46-5FE1-C67A17B42D85}"/>
              </a:ext>
            </a:extLst>
          </p:cNvPr>
          <p:cNvSpPr/>
          <p:nvPr/>
        </p:nvSpPr>
        <p:spPr>
          <a:xfrm>
            <a:off x="9315805" y="1793359"/>
            <a:ext cx="843758" cy="369697"/>
          </a:xfrm>
          <a:prstGeom prst="wedgeEllipseCallout">
            <a:avLst>
              <a:gd name="adj1" fmla="val -38144"/>
              <a:gd name="adj2" fmla="val 87194"/>
            </a:avLst>
          </a:prstGeom>
          <a:solidFill>
            <a:schemeClr val="bg1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800" dirty="0">
                <a:solidFill>
                  <a:schemeClr val="tx1"/>
                </a:solidFill>
              </a:rPr>
              <a:t>6 Spike Prime devices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78B18540-4BCD-38AD-60E8-2FE023B99A6B}"/>
              </a:ext>
            </a:extLst>
          </p:cNvPr>
          <p:cNvSpPr txBox="1"/>
          <p:nvPr/>
        </p:nvSpPr>
        <p:spPr>
          <a:xfrm>
            <a:off x="4126820" y="3832188"/>
            <a:ext cx="8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 POST JSON payload</a:t>
            </a:r>
            <a:endParaRPr lang="en-AU" sz="800" dirty="0"/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A75DADB9-1D90-862F-2D25-A4615E69FF72}"/>
              </a:ext>
            </a:extLst>
          </p:cNvPr>
          <p:cNvSpPr txBox="1"/>
          <p:nvPr/>
        </p:nvSpPr>
        <p:spPr>
          <a:xfrm>
            <a:off x="6408837" y="3808316"/>
            <a:ext cx="860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 POST JSON payload</a:t>
            </a:r>
            <a:endParaRPr lang="en-AU" sz="800" dirty="0"/>
          </a:p>
        </p:txBody>
      </p:sp>
      <p:sp>
        <p:nvSpPr>
          <p:cNvPr id="2" name="Flowchart: Data 1">
            <a:extLst>
              <a:ext uri="{FF2B5EF4-FFF2-40B4-BE49-F238E27FC236}">
                <a16:creationId xmlns:a16="http://schemas.microsoft.com/office/drawing/2014/main" id="{ADDE038C-AA25-3DA2-EB74-9DDFC35D2188}"/>
              </a:ext>
            </a:extLst>
          </p:cNvPr>
          <p:cNvSpPr/>
          <p:nvPr/>
        </p:nvSpPr>
        <p:spPr>
          <a:xfrm>
            <a:off x="2489633" y="2838665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262F9D-1F01-26BF-4BEE-ECFEC6AA02E2}"/>
              </a:ext>
            </a:extLst>
          </p:cNvPr>
          <p:cNvSpPr txBox="1"/>
          <p:nvPr/>
        </p:nvSpPr>
        <p:spPr>
          <a:xfrm>
            <a:off x="2684232" y="2960442"/>
            <a:ext cx="1256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BLE broadcast message format </a:t>
            </a:r>
          </a:p>
          <a:p>
            <a:r>
              <a:rPr lang="en-US" sz="600" dirty="0"/>
              <a:t>(21-byte length limit)</a:t>
            </a:r>
            <a:br>
              <a:rPr lang="en-US" sz="600" dirty="0"/>
            </a:br>
            <a:r>
              <a:rPr lang="en-US" sz="600" dirty="0"/>
              <a:t>“DEVICE:TYPE:VALUE” </a:t>
            </a:r>
          </a:p>
          <a:p>
            <a:r>
              <a:rPr lang="en-US" sz="600" dirty="0"/>
              <a:t>e.g.: “</a:t>
            </a:r>
            <a:r>
              <a:rPr lang="en-US" sz="600" dirty="0" err="1"/>
              <a:t>HAB:EVENT:ready</a:t>
            </a:r>
            <a:r>
              <a:rPr lang="en-US" sz="600" dirty="0"/>
              <a:t>”</a:t>
            </a:r>
          </a:p>
        </p:txBody>
      </p:sp>
      <p:sp>
        <p:nvSpPr>
          <p:cNvPr id="5" name="Flowchart: Data 4">
            <a:extLst>
              <a:ext uri="{FF2B5EF4-FFF2-40B4-BE49-F238E27FC236}">
                <a16:creationId xmlns:a16="http://schemas.microsoft.com/office/drawing/2014/main" id="{32086AA8-040A-09A9-F427-7361480D73D7}"/>
              </a:ext>
            </a:extLst>
          </p:cNvPr>
          <p:cNvSpPr/>
          <p:nvPr/>
        </p:nvSpPr>
        <p:spPr>
          <a:xfrm>
            <a:off x="6233890" y="3021655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4198D-8611-A03A-2354-573D69509532}"/>
              </a:ext>
            </a:extLst>
          </p:cNvPr>
          <p:cNvSpPr txBox="1"/>
          <p:nvPr/>
        </p:nvSpPr>
        <p:spPr>
          <a:xfrm>
            <a:off x="6382851" y="3127993"/>
            <a:ext cx="12251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JSON converted payload format </a:t>
            </a:r>
          </a:p>
          <a:p>
            <a:r>
              <a:rPr lang="en-US" sz="600" dirty="0"/>
              <a:t>{</a:t>
            </a:r>
            <a:r>
              <a:rPr lang="en-AU" sz="600" dirty="0"/>
              <a:t>'device': 'DEVICE', 'type': 'TYPE', 'value': 'VALUE'}</a:t>
            </a:r>
            <a:endParaRPr lang="en-US" sz="600" dirty="0"/>
          </a:p>
          <a:p>
            <a:r>
              <a:rPr lang="en-US" sz="600" dirty="0"/>
              <a:t>e.g.: </a:t>
            </a:r>
            <a:r>
              <a:rPr lang="en-AU" sz="600" dirty="0"/>
              <a:t>{'device': 'HAMSTER BALL', 'type': 'EVENT', 'value': 'ready'}</a:t>
            </a:r>
            <a:endParaRPr lang="en-US" sz="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6CCF4D-1061-B1EF-8330-5F027F4E198E}"/>
              </a:ext>
            </a:extLst>
          </p:cNvPr>
          <p:cNvSpPr txBox="1"/>
          <p:nvPr/>
        </p:nvSpPr>
        <p:spPr>
          <a:xfrm>
            <a:off x="3756092" y="3074818"/>
            <a:ext cx="16327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600" dirty="0"/>
              <a:t>DEVICE_MAP = {</a:t>
            </a:r>
          </a:p>
          <a:p>
            <a:r>
              <a:rPr lang="en-AU" sz="600" dirty="0"/>
              <a:t>    # Spike Props</a:t>
            </a:r>
          </a:p>
          <a:p>
            <a:r>
              <a:rPr lang="en-AU" sz="600" dirty="0"/>
              <a:t>    "JKG": "JK GATE", "VOL": "VOLCANO", </a:t>
            </a:r>
          </a:p>
          <a:p>
            <a:r>
              <a:rPr lang="en-AU" sz="600" dirty="0"/>
              <a:t>    "HAB": "HAMSTER BALL", "TOI": "TOILET",</a:t>
            </a:r>
          </a:p>
          <a:p>
            <a:r>
              <a:rPr lang="en-AU" sz="600" dirty="0"/>
              <a:t>    "MOF": "MOSES FEEDING",</a:t>
            </a:r>
          </a:p>
          <a:p>
            <a:r>
              <a:rPr lang="en-AU" sz="600" dirty="0"/>
              <a:t>    "AAP": "AARON AND PEDRO"</a:t>
            </a:r>
          </a:p>
          <a:p>
            <a:r>
              <a:rPr lang="en-AU" sz="600" dirty="0"/>
              <a:t>}</a:t>
            </a:r>
          </a:p>
        </p:txBody>
      </p:sp>
      <p:sp>
        <p:nvSpPr>
          <p:cNvPr id="11" name="Flowchart: Data 10">
            <a:extLst>
              <a:ext uri="{FF2B5EF4-FFF2-40B4-BE49-F238E27FC236}">
                <a16:creationId xmlns:a16="http://schemas.microsoft.com/office/drawing/2014/main" id="{1C66D1C7-150D-5920-0379-FDF29F119559}"/>
              </a:ext>
            </a:extLst>
          </p:cNvPr>
          <p:cNvSpPr/>
          <p:nvPr/>
        </p:nvSpPr>
        <p:spPr>
          <a:xfrm>
            <a:off x="8237399" y="4234699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E2E8BD-87D7-33F2-E9BD-1D77A2076FDB}"/>
              </a:ext>
            </a:extLst>
          </p:cNvPr>
          <p:cNvSpPr txBox="1"/>
          <p:nvPr/>
        </p:nvSpPr>
        <p:spPr>
          <a:xfrm>
            <a:off x="8386360" y="4341037"/>
            <a:ext cx="12251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JSON GET payload format </a:t>
            </a:r>
          </a:p>
          <a:p>
            <a:r>
              <a:rPr lang="en-US" sz="600" dirty="0"/>
              <a:t>{</a:t>
            </a:r>
            <a:r>
              <a:rPr lang="en-AU" sz="600" dirty="0"/>
              <a:t>'device': 'DEVICE', 'type': 'TYPE', 'value': 'VALUE'}</a:t>
            </a:r>
            <a:endParaRPr lang="en-US" sz="600" dirty="0"/>
          </a:p>
          <a:p>
            <a:r>
              <a:rPr lang="en-US" sz="600" dirty="0"/>
              <a:t>e.g.: </a:t>
            </a:r>
            <a:r>
              <a:rPr lang="en-AU" sz="600" dirty="0"/>
              <a:t>{'device': 'REXIE', 'type': 'COMMAND', 'value': 'start'}</a:t>
            </a:r>
            <a:endParaRPr lang="en-US" sz="600" dirty="0"/>
          </a:p>
        </p:txBody>
      </p:sp>
      <p:sp>
        <p:nvSpPr>
          <p:cNvPr id="13" name="Flowchart: Data 12">
            <a:extLst>
              <a:ext uri="{FF2B5EF4-FFF2-40B4-BE49-F238E27FC236}">
                <a16:creationId xmlns:a16="http://schemas.microsoft.com/office/drawing/2014/main" id="{6B1EC26A-0D42-38BB-5DA9-1105371426F2}"/>
              </a:ext>
            </a:extLst>
          </p:cNvPr>
          <p:cNvSpPr/>
          <p:nvPr/>
        </p:nvSpPr>
        <p:spPr>
          <a:xfrm>
            <a:off x="3484279" y="4209349"/>
            <a:ext cx="1479574" cy="722706"/>
          </a:xfrm>
          <a:prstGeom prst="flowChartInputOutpu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6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4BA384-EA48-4ECF-AE68-4718DD836706}"/>
              </a:ext>
            </a:extLst>
          </p:cNvPr>
          <p:cNvSpPr txBox="1"/>
          <p:nvPr/>
        </p:nvSpPr>
        <p:spPr>
          <a:xfrm>
            <a:off x="3718224" y="4273651"/>
            <a:ext cx="12251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JSON POST payload format </a:t>
            </a:r>
          </a:p>
          <a:p>
            <a:r>
              <a:rPr lang="en-US" sz="600" dirty="0"/>
              <a:t>{</a:t>
            </a:r>
            <a:r>
              <a:rPr lang="en-AU" sz="600" dirty="0"/>
              <a:t>'device': 'DEVICE', 'type': 'TYPE', 'value': 'VALUE'}</a:t>
            </a:r>
            <a:endParaRPr lang="en-US" sz="600" dirty="0"/>
          </a:p>
          <a:p>
            <a:r>
              <a:rPr lang="en-US" sz="600" dirty="0"/>
              <a:t>e.g.: </a:t>
            </a:r>
            <a:r>
              <a:rPr lang="en-AU" sz="600" dirty="0"/>
              <a:t>{'device': 'JEEP', 'type': 'RFID', 'value’: '01'}</a:t>
            </a:r>
            <a:endParaRPr lang="en-US" sz="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A165302-AF70-5BF1-A925-F6556AD1B7E1}"/>
              </a:ext>
            </a:extLst>
          </p:cNvPr>
          <p:cNvSpPr txBox="1"/>
          <p:nvPr/>
        </p:nvSpPr>
        <p:spPr>
          <a:xfrm>
            <a:off x="6399599" y="4350276"/>
            <a:ext cx="15795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 dirty="0"/>
              <a:t>Recognized types</a:t>
            </a:r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BARCODE: Barcode ‘ID’</a:t>
            </a:r>
            <a:endParaRPr lang="en-AU" sz="600" dirty="0"/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CMD / COMMAND: Command sent</a:t>
            </a:r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CMD_ACK: Command acknowledgement</a:t>
            </a:r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CCTV: Security camera feed</a:t>
            </a:r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EVENT: Type of event</a:t>
            </a:r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RFID: Tag ‘ID’</a:t>
            </a:r>
          </a:p>
          <a:p>
            <a:pPr indent="6350">
              <a:buFont typeface="Arial" panose="020B0604020202020204" pitchFamily="34" charset="0"/>
              <a:buChar char="•"/>
            </a:pPr>
            <a:r>
              <a:rPr lang="en-US" sz="600" dirty="0"/>
              <a:t> STATUS: Device status &amp; vitals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4EC07A-6574-7491-D719-1D5DC235A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4" y="561975"/>
            <a:ext cx="10315575" cy="67627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Jurassic Park" panose="020B0603050302020204" pitchFamily="34" charset="0"/>
              </a:rPr>
              <a:t>Communication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dirty="0">
                <a:latin typeface="Jurassic Park" panose="020B06030503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latin typeface="Jurassic Park" panose="020B0603050302020204" pitchFamily="34" charset="0"/>
              </a:rPr>
              <a:t>Architecture</a:t>
            </a:r>
            <a:endParaRPr lang="en-AU" dirty="0">
              <a:latin typeface="Jurassic Park" panose="020B0603050302020204" pitchFamily="34" charset="0"/>
            </a:endParaRPr>
          </a:p>
        </p:txBody>
      </p:sp>
      <p:pic>
        <p:nvPicPr>
          <p:cNvPr id="7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20044E2E-4DB2-358F-24C3-492A9DB17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6" t="11949" r="5031" b="17621"/>
          <a:stretch>
            <a:fillRect/>
          </a:stretch>
        </p:blipFill>
        <p:spPr bwMode="auto">
          <a:xfrm>
            <a:off x="333696" y="561975"/>
            <a:ext cx="704527" cy="78105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51705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1471</TotalTime>
  <Words>2995</Words>
  <Application>Microsoft Office PowerPoint</Application>
  <PresentationFormat>Widescreen</PresentationFormat>
  <Paragraphs>307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Jurassic Park</vt:lpstr>
      <vt:lpstr>Office Theme</vt:lpstr>
      <vt:lpstr>Python Flask Framework Implementation in a Mixed LEGOTM Mindstorms EVThreeTM and LEGO SPIKE PrimeTM Hardware Architecture</vt:lpstr>
      <vt:lpstr>Agenda</vt:lpstr>
      <vt:lpstr>Introduction</vt:lpstr>
      <vt:lpstr>Introduction - Continued</vt:lpstr>
      <vt:lpstr>Process</vt:lpstr>
      <vt:lpstr>Process - Continued</vt:lpstr>
      <vt:lpstr>Communication</vt:lpstr>
      <vt:lpstr>Communication - Continued</vt:lpstr>
      <vt:lpstr>Communication - Architecture</vt:lpstr>
      <vt:lpstr>Presentation</vt:lpstr>
      <vt:lpstr>Presentation - Architecture</vt:lpstr>
      <vt:lpstr>Presentation - Device Status</vt:lpstr>
      <vt:lpstr>PowerPoint Presentation</vt:lpstr>
      <vt:lpstr>Presentation - Subtitles and Captions</vt:lpstr>
      <vt:lpstr>PowerPoint Presentation</vt:lpstr>
      <vt:lpstr>Presentation - Pixy Camera Feeds</vt:lpstr>
      <vt:lpstr>PowerPoint Presentation</vt:lpstr>
      <vt:lpstr>Presentation - Security Camera Feed</vt:lpstr>
      <vt:lpstr>PowerPoint Presentation</vt:lpstr>
      <vt:lpstr>Artificial Intelligence</vt:lpstr>
      <vt:lpstr>Reflection and Conclusion</vt:lpstr>
      <vt:lpstr>Questions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Pascal Van Mello</dc:creator>
  <cp:lastModifiedBy>Pascal Van Mello</cp:lastModifiedBy>
  <cp:revision>21</cp:revision>
  <dcterms:created xsi:type="dcterms:W3CDTF">2026-06-15T10:14:14Z</dcterms:created>
  <dcterms:modified xsi:type="dcterms:W3CDTF">2026-07-05T12:06:05Z</dcterms:modified>
</cp:coreProperties>
</file>